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8" r:id="rId5"/>
    <p:sldId id="269" r:id="rId6"/>
    <p:sldId id="259" r:id="rId7"/>
    <p:sldId id="270" r:id="rId8"/>
    <p:sldId id="271" r:id="rId9"/>
    <p:sldId id="272" r:id="rId10"/>
    <p:sldId id="267" r:id="rId11"/>
    <p:sldId id="273" r:id="rId12"/>
    <p:sldId id="266" r:id="rId13"/>
    <p:sldId id="284" r:id="rId14"/>
    <p:sldId id="260" r:id="rId15"/>
    <p:sldId id="274" r:id="rId16"/>
    <p:sldId id="277" r:id="rId17"/>
    <p:sldId id="278" r:id="rId18"/>
    <p:sldId id="280" r:id="rId19"/>
    <p:sldId id="281" r:id="rId20"/>
    <p:sldId id="282" r:id="rId21"/>
    <p:sldId id="283" r:id="rId22"/>
    <p:sldId id="261" r:id="rId23"/>
    <p:sldId id="285" r:id="rId24"/>
    <p:sldId id="265" r:id="rId25"/>
    <p:sldId id="262" r:id="rId26"/>
    <p:sldId id="275" r:id="rId27"/>
    <p:sldId id="263" r:id="rId28"/>
    <p:sldId id="264" r:id="rId29"/>
    <p:sldId id="276" r:id="rId30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94663"/>
  </p:normalViewPr>
  <p:slideViewPr>
    <p:cSldViewPr snapToGrid="0" snapToObjects="1">
      <p:cViewPr>
        <p:scale>
          <a:sx n="132" d="100"/>
          <a:sy n="132" d="100"/>
        </p:scale>
        <p:origin x="144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/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/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F825D1A4-5E8A-4E94-897C-6756BEE0FF02}" type="sibTrans" cxnId="{E9965EB8-557A-4DF8-92F1-CF8F1A9BE7F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BA63805-5800-4603-A0F4-5DA6B0DD81BF}">
      <dgm:prSet/>
      <dgm:spPr/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2F179F3B-C6B0-4993-B1C3-2D44B09AFEDB}" type="parTrans" cxnId="{C8EE61CE-E047-4AF2-8E3E-35472B6EBEC1}">
      <dgm:prSet/>
      <dgm:spPr/>
      <dgm:t>
        <a:bodyPr/>
        <a:lstStyle/>
        <a:p>
          <a:endParaRPr lang="en-US"/>
        </a:p>
      </dgm:t>
    </dgm:pt>
    <dgm:pt modelId="{4ACA7A7B-8178-452C-AE78-EFEAAA02B972}" type="sibTrans" cxnId="{C8EE61CE-E047-4AF2-8E3E-35472B6EBEC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B7CF580-12F9-470D-B7F2-A12716508FAF}">
      <dgm:prSet/>
      <dgm:spPr/>
      <dgm:t>
        <a:bodyPr/>
        <a:lstStyle/>
        <a:p>
          <a:pPr algn="ctr"/>
          <a:r>
            <a:rPr lang="en-US"/>
            <a:t>Model Data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A74EDBB8-9DF6-4667-B03C-67DA6EE2988F}" type="sibTrans" cxnId="{BB148B0C-537C-4424-B24F-E6A151CF2DD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62F2796A-E76E-4213-B7C7-B0A38DC58D31}">
      <dgm:prSet/>
      <dgm:spPr/>
      <dgm:t>
        <a:bodyPr/>
        <a:lstStyle/>
        <a:p>
          <a:pPr algn="ctr"/>
          <a:r>
            <a:rPr lang="en-US"/>
            <a:t>Evaluate Model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A5A146D1-428A-48E6-8943-76F35DA80B3B}" type="sibTrans" cxnId="{B3059DD0-2671-4723-A6D9-B2D2A7DDE0D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94E07EA6-463D-444E-A01F-FE2E732A9620}">
      <dgm:prSet/>
      <dgm:spPr/>
      <dgm:t>
        <a:bodyPr/>
        <a:lstStyle/>
        <a:p>
          <a:pPr algn="ctr"/>
          <a:r>
            <a:rPr lang="en-US"/>
            <a:t>Test Model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FAA84117-CA18-4702-B974-1839C74BA4B3}" type="sibTrans" cxnId="{F706B7D1-9891-49E0-847C-E0E1895BE7E0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5FF94103-AFDD-3E4C-A398-3EB85A828155}" type="pres">
      <dgm:prSet presAssocID="{2BA63805-5800-4603-A0F4-5DA6B0DD81BF}" presName="compositeNode" presStyleCnt="0">
        <dgm:presLayoutVars>
          <dgm:bulletEnabled val="1"/>
        </dgm:presLayoutVars>
      </dgm:prSet>
      <dgm:spPr/>
    </dgm:pt>
    <dgm:pt modelId="{9FED59D8-C595-C047-8BBE-C8F073FE2255}" type="pres">
      <dgm:prSet presAssocID="{2BA63805-5800-4603-A0F4-5DA6B0DD81BF}" presName="bgRect" presStyleLbl="bgAccFollowNode1" presStyleIdx="2" presStyleCnt="6"/>
      <dgm:spPr/>
    </dgm:pt>
    <dgm:pt modelId="{CC04950C-E43F-CB4B-B7A8-2A14E9307EBD}" type="pres">
      <dgm:prSet presAssocID="{4ACA7A7B-8178-452C-AE78-EFEAAA02B97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6E58FF30-4112-B349-9079-D061110C4E9D}" type="pres">
      <dgm:prSet presAssocID="{2BA63805-5800-4603-A0F4-5DA6B0DD81BF}" presName="bottomLine" presStyleLbl="alignNode1" presStyleIdx="5" presStyleCnt="12">
        <dgm:presLayoutVars/>
      </dgm:prSet>
      <dgm:spPr/>
    </dgm:pt>
    <dgm:pt modelId="{2B0C924D-A4CD-694C-8587-C4B41B5A6ED0}" type="pres">
      <dgm:prSet presAssocID="{2BA63805-5800-4603-A0F4-5DA6B0DD81BF}" presName="nodeText" presStyleLbl="bgAccFollowNode1" presStyleIdx="2" presStyleCnt="6">
        <dgm:presLayoutVars>
          <dgm:bulletEnabled val="1"/>
        </dgm:presLayoutVars>
      </dgm:prSet>
      <dgm:spPr/>
    </dgm:pt>
    <dgm:pt modelId="{973FBDEB-E6C7-884C-AFDE-78C2640BF196}" type="pres">
      <dgm:prSet presAssocID="{4ACA7A7B-8178-452C-AE78-EFEAAA02B972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C590FB5F-38C2-2B4C-953A-E3AD45FF17A6}" type="presOf" srcId="{2BA63805-5800-4603-A0F4-5DA6B0DD81BF}" destId="{2B0C924D-A4CD-694C-8587-C4B41B5A6ED0}" srcOrd="1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C6B73872-214B-2F4E-B017-7DDB13E69B13}" type="presOf" srcId="{2BA63805-5800-4603-A0F4-5DA6B0DD81BF}" destId="{9FED59D8-C595-C047-8BBE-C8F073FE2255}" srcOrd="0" destOrd="0" presId="urn:microsoft.com/office/officeart/2016/7/layout/BasicLinearProcessNumbered"/>
    <dgm:cxn modelId="{8CA7287F-6236-A640-9FD1-9F0B6EE086C5}" type="presOf" srcId="{4ACA7A7B-8178-452C-AE78-EFEAAA02B972}" destId="{CC04950C-E43F-CB4B-B7A8-2A14E9307EBD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C8EE61CE-E047-4AF2-8E3E-35472B6EBEC1}" srcId="{D8250EA4-3115-4AEB-9973-4B18545FA343}" destId="{2BA63805-5800-4603-A0F4-5DA6B0DD81BF}" srcOrd="2" destOrd="0" parTransId="{2F179F3B-C6B0-4993-B1C3-2D44B09AFEDB}" sibTransId="{4ACA7A7B-8178-452C-AE78-EFEAAA02B972}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2CCFD2E3-C13E-5D45-86A6-ECD5A1130E14}" type="presParOf" srcId="{E462E9BB-9544-694B-9820-8EE29BB55B44}" destId="{5FF94103-AFDD-3E4C-A398-3EB85A828155}" srcOrd="4" destOrd="0" presId="urn:microsoft.com/office/officeart/2016/7/layout/BasicLinearProcessNumbered"/>
    <dgm:cxn modelId="{9934B4C2-8634-C64F-AC19-161ED76A6AF5}" type="presParOf" srcId="{5FF94103-AFDD-3E4C-A398-3EB85A828155}" destId="{9FED59D8-C595-C047-8BBE-C8F073FE2255}" srcOrd="0" destOrd="0" presId="urn:microsoft.com/office/officeart/2016/7/layout/BasicLinearProcessNumbered"/>
    <dgm:cxn modelId="{42E263F1-1470-B945-AA08-7DBCEE6511FE}" type="presParOf" srcId="{5FF94103-AFDD-3E4C-A398-3EB85A828155}" destId="{CC04950C-E43F-CB4B-B7A8-2A14E9307EBD}" srcOrd="1" destOrd="0" presId="urn:microsoft.com/office/officeart/2016/7/layout/BasicLinearProcessNumbered"/>
    <dgm:cxn modelId="{CBADB0DA-81BC-EF4E-80EA-91DAA79529C8}" type="presParOf" srcId="{5FF94103-AFDD-3E4C-A398-3EB85A828155}" destId="{6E58FF30-4112-B349-9079-D061110C4E9D}" srcOrd="2" destOrd="0" presId="urn:microsoft.com/office/officeart/2016/7/layout/BasicLinearProcessNumbered"/>
    <dgm:cxn modelId="{3FFE198E-A092-8A46-A595-72F1FCB9EDC6}" type="presParOf" srcId="{5FF94103-AFDD-3E4C-A398-3EB85A828155}" destId="{2B0C924D-A4CD-694C-8587-C4B41B5A6ED0}" srcOrd="3" destOrd="0" presId="urn:microsoft.com/office/officeart/2016/7/layout/BasicLinearProcessNumbered"/>
    <dgm:cxn modelId="{27043AA0-8828-4C40-B146-BDA9A16CED9C}" type="presParOf" srcId="{E462E9BB-9544-694B-9820-8EE29BB55B44}" destId="{973FBDEB-E6C7-884C-AFDE-78C2640BF196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/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2BA63805-5800-4603-A0F4-5DA6B0DD81B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4ACA7A7B-8178-452C-AE78-EFEAAA02B972}" type="sibTrans" cxnId="{C8EE61CE-E047-4AF2-8E3E-35472B6EBEC1}">
      <dgm:prSet phldrT="3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2F179F3B-C6B0-4993-B1C3-2D44B09AFEDB}" type="parTrans" cxnId="{C8EE61CE-E047-4AF2-8E3E-35472B6EBEC1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5FF94103-AFDD-3E4C-A398-3EB85A828155}" type="pres">
      <dgm:prSet presAssocID="{2BA63805-5800-4603-A0F4-5DA6B0DD81BF}" presName="compositeNode" presStyleCnt="0">
        <dgm:presLayoutVars>
          <dgm:bulletEnabled val="1"/>
        </dgm:presLayoutVars>
      </dgm:prSet>
      <dgm:spPr/>
    </dgm:pt>
    <dgm:pt modelId="{9FED59D8-C595-C047-8BBE-C8F073FE2255}" type="pres">
      <dgm:prSet presAssocID="{2BA63805-5800-4603-A0F4-5DA6B0DD81BF}" presName="bgRect" presStyleLbl="bgAccFollowNode1" presStyleIdx="2" presStyleCnt="6"/>
      <dgm:spPr/>
    </dgm:pt>
    <dgm:pt modelId="{CC04950C-E43F-CB4B-B7A8-2A14E9307EBD}" type="pres">
      <dgm:prSet presAssocID="{4ACA7A7B-8178-452C-AE78-EFEAAA02B97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6E58FF30-4112-B349-9079-D061110C4E9D}" type="pres">
      <dgm:prSet presAssocID="{2BA63805-5800-4603-A0F4-5DA6B0DD81BF}" presName="bottomLine" presStyleLbl="alignNode1" presStyleIdx="5" presStyleCnt="12">
        <dgm:presLayoutVars/>
      </dgm:prSet>
      <dgm:spPr/>
    </dgm:pt>
    <dgm:pt modelId="{2B0C924D-A4CD-694C-8587-C4B41B5A6ED0}" type="pres">
      <dgm:prSet presAssocID="{2BA63805-5800-4603-A0F4-5DA6B0DD81BF}" presName="nodeText" presStyleLbl="bgAccFollowNode1" presStyleIdx="2" presStyleCnt="6">
        <dgm:presLayoutVars>
          <dgm:bulletEnabled val="1"/>
        </dgm:presLayoutVars>
      </dgm:prSet>
      <dgm:spPr/>
    </dgm:pt>
    <dgm:pt modelId="{973FBDEB-E6C7-884C-AFDE-78C2640BF196}" type="pres">
      <dgm:prSet presAssocID="{4ACA7A7B-8178-452C-AE78-EFEAAA02B972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C590FB5F-38C2-2B4C-953A-E3AD45FF17A6}" type="presOf" srcId="{2BA63805-5800-4603-A0F4-5DA6B0DD81BF}" destId="{2B0C924D-A4CD-694C-8587-C4B41B5A6ED0}" srcOrd="1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C6B73872-214B-2F4E-B017-7DDB13E69B13}" type="presOf" srcId="{2BA63805-5800-4603-A0F4-5DA6B0DD81BF}" destId="{9FED59D8-C595-C047-8BBE-C8F073FE2255}" srcOrd="0" destOrd="0" presId="urn:microsoft.com/office/officeart/2016/7/layout/BasicLinearProcessNumbered"/>
    <dgm:cxn modelId="{8CA7287F-6236-A640-9FD1-9F0B6EE086C5}" type="presOf" srcId="{4ACA7A7B-8178-452C-AE78-EFEAAA02B972}" destId="{CC04950C-E43F-CB4B-B7A8-2A14E9307EBD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C8EE61CE-E047-4AF2-8E3E-35472B6EBEC1}" srcId="{D8250EA4-3115-4AEB-9973-4B18545FA343}" destId="{2BA63805-5800-4603-A0F4-5DA6B0DD81BF}" srcOrd="2" destOrd="0" parTransId="{2F179F3B-C6B0-4993-B1C3-2D44B09AFEDB}" sibTransId="{4ACA7A7B-8178-452C-AE78-EFEAAA02B972}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2CCFD2E3-C13E-5D45-86A6-ECD5A1130E14}" type="presParOf" srcId="{E462E9BB-9544-694B-9820-8EE29BB55B44}" destId="{5FF94103-AFDD-3E4C-A398-3EB85A828155}" srcOrd="4" destOrd="0" presId="urn:microsoft.com/office/officeart/2016/7/layout/BasicLinearProcessNumbered"/>
    <dgm:cxn modelId="{9934B4C2-8634-C64F-AC19-161ED76A6AF5}" type="presParOf" srcId="{5FF94103-AFDD-3E4C-A398-3EB85A828155}" destId="{9FED59D8-C595-C047-8BBE-C8F073FE2255}" srcOrd="0" destOrd="0" presId="urn:microsoft.com/office/officeart/2016/7/layout/BasicLinearProcessNumbered"/>
    <dgm:cxn modelId="{42E263F1-1470-B945-AA08-7DBCEE6511FE}" type="presParOf" srcId="{5FF94103-AFDD-3E4C-A398-3EB85A828155}" destId="{CC04950C-E43F-CB4B-B7A8-2A14E9307EBD}" srcOrd="1" destOrd="0" presId="urn:microsoft.com/office/officeart/2016/7/layout/BasicLinearProcessNumbered"/>
    <dgm:cxn modelId="{CBADB0DA-81BC-EF4E-80EA-91DAA79529C8}" type="presParOf" srcId="{5FF94103-AFDD-3E4C-A398-3EB85A828155}" destId="{6E58FF30-4112-B349-9079-D061110C4E9D}" srcOrd="2" destOrd="0" presId="urn:microsoft.com/office/officeart/2016/7/layout/BasicLinearProcessNumbered"/>
    <dgm:cxn modelId="{3FFE198E-A092-8A46-A595-72F1FCB9EDC6}" type="presParOf" srcId="{5FF94103-AFDD-3E4C-A398-3EB85A828155}" destId="{2B0C924D-A4CD-694C-8587-C4B41B5A6ED0}" srcOrd="3" destOrd="0" presId="urn:microsoft.com/office/officeart/2016/7/layout/BasicLinearProcessNumbered"/>
    <dgm:cxn modelId="{27043AA0-8828-4C40-B146-BDA9A16CED9C}" type="presParOf" srcId="{E462E9BB-9544-694B-9820-8EE29BB55B44}" destId="{973FBDEB-E6C7-884C-AFDE-78C2640BF196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38C907A5-6899-45CE-8D77-C2BE562852E0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6A0C7B92-E7E1-45CF-B241-438B66150453}" type="sibTrans" cxnId="{AD284834-18C2-477A-B055-446A1CDEBCFC}">
      <dgm:prSet phldrT="3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384CAC7A-4F40-4FE0-9501-D551B4524712}" type="parTrans" cxnId="{AD284834-18C2-477A-B055-446A1CDEBCFC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CF8842B0-3215-D84E-855C-2F8426EF76CA}" type="pres">
      <dgm:prSet presAssocID="{38C907A5-6899-45CE-8D77-C2BE562852E0}" presName="compositeNode" presStyleCnt="0">
        <dgm:presLayoutVars>
          <dgm:bulletEnabled val="1"/>
        </dgm:presLayoutVars>
      </dgm:prSet>
      <dgm:spPr/>
    </dgm:pt>
    <dgm:pt modelId="{12CF648E-3E83-5643-8F7E-08E5ED05AE09}" type="pres">
      <dgm:prSet presAssocID="{38C907A5-6899-45CE-8D77-C2BE562852E0}" presName="bgRect" presStyleLbl="bgAccFollowNode1" presStyleIdx="2" presStyleCnt="6"/>
      <dgm:spPr/>
    </dgm:pt>
    <dgm:pt modelId="{0AC580DF-8627-4B48-8CEA-4D7F21475A1A}" type="pres">
      <dgm:prSet presAssocID="{6A0C7B92-E7E1-45CF-B241-438B66150453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501D7424-CFCA-4E44-A49B-25993787637C}" type="pres">
      <dgm:prSet presAssocID="{38C907A5-6899-45CE-8D77-C2BE562852E0}" presName="bottomLine" presStyleLbl="alignNode1" presStyleIdx="5" presStyleCnt="12">
        <dgm:presLayoutVars/>
      </dgm:prSet>
      <dgm:spPr/>
    </dgm:pt>
    <dgm:pt modelId="{E1F7A395-6BA9-D041-8F01-B95BC98B801F}" type="pres">
      <dgm:prSet presAssocID="{38C907A5-6899-45CE-8D77-C2BE562852E0}" presName="nodeText" presStyleLbl="bgAccFollowNode1" presStyleIdx="2" presStyleCnt="6">
        <dgm:presLayoutVars>
          <dgm:bulletEnabled val="1"/>
        </dgm:presLayoutVars>
      </dgm:prSet>
      <dgm:spPr/>
    </dgm:pt>
    <dgm:pt modelId="{186F26C7-7F9F-1544-9B82-A0DC768936FC}" type="pres">
      <dgm:prSet presAssocID="{6A0C7B92-E7E1-45CF-B241-438B66150453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AD284834-18C2-477A-B055-446A1CDEBCFC}" srcId="{D8250EA4-3115-4AEB-9973-4B18545FA343}" destId="{38C907A5-6899-45CE-8D77-C2BE562852E0}" srcOrd="2" destOrd="0" parTransId="{384CAC7A-4F40-4FE0-9501-D551B4524712}" sibTransId="{6A0C7B92-E7E1-45CF-B241-438B66150453}"/>
    <dgm:cxn modelId="{2C511439-F5C5-B341-AE9E-0C61D4834973}" type="presOf" srcId="{6A0C7B92-E7E1-45CF-B241-438B66150453}" destId="{0AC580DF-8627-4B48-8CEA-4D7F21475A1A}" srcOrd="0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878C84CE-0FAE-E649-98D2-6490298DAA59}" type="presOf" srcId="{38C907A5-6899-45CE-8D77-C2BE562852E0}" destId="{12CF648E-3E83-5643-8F7E-08E5ED05AE09}" srcOrd="0" destOrd="0" presId="urn:microsoft.com/office/officeart/2016/7/layout/BasicLinearProcessNumbered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321780F4-30BB-8249-A36E-1C38A76A7982}" type="presOf" srcId="{38C907A5-6899-45CE-8D77-C2BE562852E0}" destId="{E1F7A395-6BA9-D041-8F01-B95BC98B801F}" srcOrd="1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BDBF440C-6402-4343-A97B-D6E33767B6A3}" type="presParOf" srcId="{E462E9BB-9544-694B-9820-8EE29BB55B44}" destId="{CF8842B0-3215-D84E-855C-2F8426EF76CA}" srcOrd="4" destOrd="0" presId="urn:microsoft.com/office/officeart/2016/7/layout/BasicLinearProcessNumbered"/>
    <dgm:cxn modelId="{C5FC87A1-805E-744A-B34B-2B1B74F71F99}" type="presParOf" srcId="{CF8842B0-3215-D84E-855C-2F8426EF76CA}" destId="{12CF648E-3E83-5643-8F7E-08E5ED05AE09}" srcOrd="0" destOrd="0" presId="urn:microsoft.com/office/officeart/2016/7/layout/BasicLinearProcessNumbered"/>
    <dgm:cxn modelId="{03601E04-B803-C840-8EDC-3BE55F1885E2}" type="presParOf" srcId="{CF8842B0-3215-D84E-855C-2F8426EF76CA}" destId="{0AC580DF-8627-4B48-8CEA-4D7F21475A1A}" srcOrd="1" destOrd="0" presId="urn:microsoft.com/office/officeart/2016/7/layout/BasicLinearProcessNumbered"/>
    <dgm:cxn modelId="{4E99A211-6F2E-7646-B338-7DB215E94F2B}" type="presParOf" srcId="{CF8842B0-3215-D84E-855C-2F8426EF76CA}" destId="{501D7424-CFCA-4E44-A49B-25993787637C}" srcOrd="2" destOrd="0" presId="urn:microsoft.com/office/officeart/2016/7/layout/BasicLinearProcessNumbered"/>
    <dgm:cxn modelId="{FCA38A5D-DD8B-4A4F-B132-7A15ECAE47DE}" type="presParOf" srcId="{CF8842B0-3215-D84E-855C-2F8426EF76CA}" destId="{E1F7A395-6BA9-D041-8F01-B95BC98B801F}" srcOrd="3" destOrd="0" presId="urn:microsoft.com/office/officeart/2016/7/layout/BasicLinearProcessNumbered"/>
    <dgm:cxn modelId="{57C4D4BA-C6F0-4D4C-AE7B-4A4303D7F0E4}" type="presParOf" srcId="{E462E9BB-9544-694B-9820-8EE29BB55B44}" destId="{186F26C7-7F9F-1544-9B82-A0DC768936FC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38C907A5-6899-45CE-8D77-C2BE562852E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6A0C7B92-E7E1-45CF-B241-438B66150453}" type="sibTrans" cxnId="{AD284834-18C2-477A-B055-446A1CDEBCFC}">
      <dgm:prSet phldrT="3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384CAC7A-4F40-4FE0-9501-D551B4524712}" type="parTrans" cxnId="{AD284834-18C2-477A-B055-446A1CDEBCFC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CF8842B0-3215-D84E-855C-2F8426EF76CA}" type="pres">
      <dgm:prSet presAssocID="{38C907A5-6899-45CE-8D77-C2BE562852E0}" presName="compositeNode" presStyleCnt="0">
        <dgm:presLayoutVars>
          <dgm:bulletEnabled val="1"/>
        </dgm:presLayoutVars>
      </dgm:prSet>
      <dgm:spPr/>
    </dgm:pt>
    <dgm:pt modelId="{12CF648E-3E83-5643-8F7E-08E5ED05AE09}" type="pres">
      <dgm:prSet presAssocID="{38C907A5-6899-45CE-8D77-C2BE562852E0}" presName="bgRect" presStyleLbl="bgAccFollowNode1" presStyleIdx="2" presStyleCnt="6"/>
      <dgm:spPr/>
    </dgm:pt>
    <dgm:pt modelId="{0AC580DF-8627-4B48-8CEA-4D7F21475A1A}" type="pres">
      <dgm:prSet presAssocID="{6A0C7B92-E7E1-45CF-B241-438B66150453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501D7424-CFCA-4E44-A49B-25993787637C}" type="pres">
      <dgm:prSet presAssocID="{38C907A5-6899-45CE-8D77-C2BE562852E0}" presName="bottomLine" presStyleLbl="alignNode1" presStyleIdx="5" presStyleCnt="12">
        <dgm:presLayoutVars/>
      </dgm:prSet>
      <dgm:spPr/>
    </dgm:pt>
    <dgm:pt modelId="{E1F7A395-6BA9-D041-8F01-B95BC98B801F}" type="pres">
      <dgm:prSet presAssocID="{38C907A5-6899-45CE-8D77-C2BE562852E0}" presName="nodeText" presStyleLbl="bgAccFollowNode1" presStyleIdx="2" presStyleCnt="6">
        <dgm:presLayoutVars>
          <dgm:bulletEnabled val="1"/>
        </dgm:presLayoutVars>
      </dgm:prSet>
      <dgm:spPr/>
    </dgm:pt>
    <dgm:pt modelId="{186F26C7-7F9F-1544-9B82-A0DC768936FC}" type="pres">
      <dgm:prSet presAssocID="{6A0C7B92-E7E1-45CF-B241-438B66150453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AD284834-18C2-477A-B055-446A1CDEBCFC}" srcId="{D8250EA4-3115-4AEB-9973-4B18545FA343}" destId="{38C907A5-6899-45CE-8D77-C2BE562852E0}" srcOrd="2" destOrd="0" parTransId="{384CAC7A-4F40-4FE0-9501-D551B4524712}" sibTransId="{6A0C7B92-E7E1-45CF-B241-438B66150453}"/>
    <dgm:cxn modelId="{2C511439-F5C5-B341-AE9E-0C61D4834973}" type="presOf" srcId="{6A0C7B92-E7E1-45CF-B241-438B66150453}" destId="{0AC580DF-8627-4B48-8CEA-4D7F21475A1A}" srcOrd="0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878C84CE-0FAE-E649-98D2-6490298DAA59}" type="presOf" srcId="{38C907A5-6899-45CE-8D77-C2BE562852E0}" destId="{12CF648E-3E83-5643-8F7E-08E5ED05AE09}" srcOrd="0" destOrd="0" presId="urn:microsoft.com/office/officeart/2016/7/layout/BasicLinearProcessNumbered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321780F4-30BB-8249-A36E-1C38A76A7982}" type="presOf" srcId="{38C907A5-6899-45CE-8D77-C2BE562852E0}" destId="{E1F7A395-6BA9-D041-8F01-B95BC98B801F}" srcOrd="1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BDBF440C-6402-4343-A97B-D6E33767B6A3}" type="presParOf" srcId="{E462E9BB-9544-694B-9820-8EE29BB55B44}" destId="{CF8842B0-3215-D84E-855C-2F8426EF76CA}" srcOrd="4" destOrd="0" presId="urn:microsoft.com/office/officeart/2016/7/layout/BasicLinearProcessNumbered"/>
    <dgm:cxn modelId="{C5FC87A1-805E-744A-B34B-2B1B74F71F99}" type="presParOf" srcId="{CF8842B0-3215-D84E-855C-2F8426EF76CA}" destId="{12CF648E-3E83-5643-8F7E-08E5ED05AE09}" srcOrd="0" destOrd="0" presId="urn:microsoft.com/office/officeart/2016/7/layout/BasicLinearProcessNumbered"/>
    <dgm:cxn modelId="{03601E04-B803-C840-8EDC-3BE55F1885E2}" type="presParOf" srcId="{CF8842B0-3215-D84E-855C-2F8426EF76CA}" destId="{0AC580DF-8627-4B48-8CEA-4D7F21475A1A}" srcOrd="1" destOrd="0" presId="urn:microsoft.com/office/officeart/2016/7/layout/BasicLinearProcessNumbered"/>
    <dgm:cxn modelId="{4E99A211-6F2E-7646-B338-7DB215E94F2B}" type="presParOf" srcId="{CF8842B0-3215-D84E-855C-2F8426EF76CA}" destId="{501D7424-CFCA-4E44-A49B-25993787637C}" srcOrd="2" destOrd="0" presId="urn:microsoft.com/office/officeart/2016/7/layout/BasicLinearProcessNumbered"/>
    <dgm:cxn modelId="{FCA38A5D-DD8B-4A4F-B132-7A15ECAE47DE}" type="presParOf" srcId="{CF8842B0-3215-D84E-855C-2F8426EF76CA}" destId="{E1F7A395-6BA9-D041-8F01-B95BC98B801F}" srcOrd="3" destOrd="0" presId="urn:microsoft.com/office/officeart/2016/7/layout/BasicLinearProcessNumbered"/>
    <dgm:cxn modelId="{57C4D4BA-C6F0-4D4C-AE7B-4A4303D7F0E4}" type="presParOf" srcId="{E462E9BB-9544-694B-9820-8EE29BB55B44}" destId="{186F26C7-7F9F-1544-9B82-A0DC768936FC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38C907A5-6899-45CE-8D77-C2BE562852E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6A0C7B92-E7E1-45CF-B241-438B66150453}" type="sibTrans" cxnId="{AD284834-18C2-477A-B055-446A1CDEBCFC}">
      <dgm:prSet phldrT="3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384CAC7A-4F40-4FE0-9501-D551B4524712}" type="parTrans" cxnId="{AD284834-18C2-477A-B055-446A1CDEBCFC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CF8842B0-3215-D84E-855C-2F8426EF76CA}" type="pres">
      <dgm:prSet presAssocID="{38C907A5-6899-45CE-8D77-C2BE562852E0}" presName="compositeNode" presStyleCnt="0">
        <dgm:presLayoutVars>
          <dgm:bulletEnabled val="1"/>
        </dgm:presLayoutVars>
      </dgm:prSet>
      <dgm:spPr/>
    </dgm:pt>
    <dgm:pt modelId="{12CF648E-3E83-5643-8F7E-08E5ED05AE09}" type="pres">
      <dgm:prSet presAssocID="{38C907A5-6899-45CE-8D77-C2BE562852E0}" presName="bgRect" presStyleLbl="bgAccFollowNode1" presStyleIdx="2" presStyleCnt="6"/>
      <dgm:spPr/>
    </dgm:pt>
    <dgm:pt modelId="{0AC580DF-8627-4B48-8CEA-4D7F21475A1A}" type="pres">
      <dgm:prSet presAssocID="{6A0C7B92-E7E1-45CF-B241-438B66150453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501D7424-CFCA-4E44-A49B-25993787637C}" type="pres">
      <dgm:prSet presAssocID="{38C907A5-6899-45CE-8D77-C2BE562852E0}" presName="bottomLine" presStyleLbl="alignNode1" presStyleIdx="5" presStyleCnt="12">
        <dgm:presLayoutVars/>
      </dgm:prSet>
      <dgm:spPr/>
    </dgm:pt>
    <dgm:pt modelId="{E1F7A395-6BA9-D041-8F01-B95BC98B801F}" type="pres">
      <dgm:prSet presAssocID="{38C907A5-6899-45CE-8D77-C2BE562852E0}" presName="nodeText" presStyleLbl="bgAccFollowNode1" presStyleIdx="2" presStyleCnt="6">
        <dgm:presLayoutVars>
          <dgm:bulletEnabled val="1"/>
        </dgm:presLayoutVars>
      </dgm:prSet>
      <dgm:spPr/>
    </dgm:pt>
    <dgm:pt modelId="{186F26C7-7F9F-1544-9B82-A0DC768936FC}" type="pres">
      <dgm:prSet presAssocID="{6A0C7B92-E7E1-45CF-B241-438B66150453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AD284834-18C2-477A-B055-446A1CDEBCFC}" srcId="{D8250EA4-3115-4AEB-9973-4B18545FA343}" destId="{38C907A5-6899-45CE-8D77-C2BE562852E0}" srcOrd="2" destOrd="0" parTransId="{384CAC7A-4F40-4FE0-9501-D551B4524712}" sibTransId="{6A0C7B92-E7E1-45CF-B241-438B66150453}"/>
    <dgm:cxn modelId="{2C511439-F5C5-B341-AE9E-0C61D4834973}" type="presOf" srcId="{6A0C7B92-E7E1-45CF-B241-438B66150453}" destId="{0AC580DF-8627-4B48-8CEA-4D7F21475A1A}" srcOrd="0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878C84CE-0FAE-E649-98D2-6490298DAA59}" type="presOf" srcId="{38C907A5-6899-45CE-8D77-C2BE562852E0}" destId="{12CF648E-3E83-5643-8F7E-08E5ED05AE09}" srcOrd="0" destOrd="0" presId="urn:microsoft.com/office/officeart/2016/7/layout/BasicLinearProcessNumbered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321780F4-30BB-8249-A36E-1C38A76A7982}" type="presOf" srcId="{38C907A5-6899-45CE-8D77-C2BE562852E0}" destId="{E1F7A395-6BA9-D041-8F01-B95BC98B801F}" srcOrd="1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BDBF440C-6402-4343-A97B-D6E33767B6A3}" type="presParOf" srcId="{E462E9BB-9544-694B-9820-8EE29BB55B44}" destId="{CF8842B0-3215-D84E-855C-2F8426EF76CA}" srcOrd="4" destOrd="0" presId="urn:microsoft.com/office/officeart/2016/7/layout/BasicLinearProcessNumbered"/>
    <dgm:cxn modelId="{C5FC87A1-805E-744A-B34B-2B1B74F71F99}" type="presParOf" srcId="{CF8842B0-3215-D84E-855C-2F8426EF76CA}" destId="{12CF648E-3E83-5643-8F7E-08E5ED05AE09}" srcOrd="0" destOrd="0" presId="urn:microsoft.com/office/officeart/2016/7/layout/BasicLinearProcessNumbered"/>
    <dgm:cxn modelId="{03601E04-B803-C840-8EDC-3BE55F1885E2}" type="presParOf" srcId="{CF8842B0-3215-D84E-855C-2F8426EF76CA}" destId="{0AC580DF-8627-4B48-8CEA-4D7F21475A1A}" srcOrd="1" destOrd="0" presId="urn:microsoft.com/office/officeart/2016/7/layout/BasicLinearProcessNumbered"/>
    <dgm:cxn modelId="{4E99A211-6F2E-7646-B338-7DB215E94F2B}" type="presParOf" srcId="{CF8842B0-3215-D84E-855C-2F8426EF76CA}" destId="{501D7424-CFCA-4E44-A49B-25993787637C}" srcOrd="2" destOrd="0" presId="urn:microsoft.com/office/officeart/2016/7/layout/BasicLinearProcessNumbered"/>
    <dgm:cxn modelId="{FCA38A5D-DD8B-4A4F-B132-7A15ECAE47DE}" type="presParOf" srcId="{CF8842B0-3215-D84E-855C-2F8426EF76CA}" destId="{E1F7A395-6BA9-D041-8F01-B95BC98B801F}" srcOrd="3" destOrd="0" presId="urn:microsoft.com/office/officeart/2016/7/layout/BasicLinearProcessNumbered"/>
    <dgm:cxn modelId="{57C4D4BA-C6F0-4D4C-AE7B-4A4303D7F0E4}" type="presParOf" srcId="{E462E9BB-9544-694B-9820-8EE29BB55B44}" destId="{186F26C7-7F9F-1544-9B82-A0DC768936FC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169845"/>
            <a:satOff val="-15069"/>
            <a:lumOff val="-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64611"/>
            <a:satOff val="-15260"/>
            <a:lumOff val="1569"/>
            <a:alphaOff val="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D59D8-C595-C047-8BBE-C8F073FE2255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339690"/>
            <a:satOff val="-30138"/>
            <a:lumOff val="-3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CC04950C-E43F-CB4B-B7A8-2A14E9307EBD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529223"/>
            <a:satOff val="-30519"/>
            <a:lumOff val="3137"/>
            <a:alphaOff val="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6E58FF30-4112-B349-9079-D061110C4E9D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509536"/>
            <a:satOff val="-45208"/>
            <a:lumOff val="-4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793834"/>
            <a:satOff val="-45779"/>
            <a:lumOff val="4706"/>
            <a:alphaOff val="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679381"/>
            <a:satOff val="-60277"/>
            <a:lumOff val="-6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1058446"/>
            <a:satOff val="-61039"/>
            <a:lumOff val="6275"/>
            <a:alphaOff val="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1323057"/>
            <a:satOff val="-76298"/>
            <a:lumOff val="7844"/>
            <a:alphaOff val="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64611"/>
            <a:satOff val="-15260"/>
            <a:lumOff val="1569"/>
            <a:alphaOff val="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D59D8-C595-C047-8BBE-C8F073FE2255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CC04950C-E43F-CB4B-B7A8-2A14E9307EBD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6E58FF30-4112-B349-9079-D061110C4E9D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648E-3E83-5643-8F7E-08E5ED05AE09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0AC580DF-8627-4B48-8CEA-4D7F21475A1A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501D7424-CFCA-4E44-A49B-25993787637C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648E-3E83-5643-8F7E-08E5ED05AE09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0AC580DF-8627-4B48-8CEA-4D7F21475A1A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501D7424-CFCA-4E44-A49B-25993787637C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648E-3E83-5643-8F7E-08E5ED05AE09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0AC580DF-8627-4B48-8CEA-4D7F21475A1A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501D7424-CFCA-4E44-A49B-25993787637C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9A788-2C7A-BA46-ACD0-DDF271E9F128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FDA74-9A19-E141-A6EA-AA4D64C9F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1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FDA74-9A19-E141-A6EA-AA4D64C9F5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F94D-3700-2A46-BE3A-C17C30EEE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F2529-72A6-6441-83DC-0293730A4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C389B-85D6-ED4B-9F7F-8C69D8CD7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19C3D-73A6-AC40-8A13-AD38413C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C3965-EBB3-4B4F-85F0-FA8764A4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8A4B-739A-C949-8171-FB596876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F2466-F8AF-2B43-B229-AE05FEF56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F23F-7E82-7F42-A05A-C5744CD72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3749B-A72F-1B42-8CEB-35778B87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4609D-EC58-B54F-BD0D-009884B0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17933-92E3-9447-86C1-9FF166079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57EA2-F070-024D-B99F-8FE9C5DA2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82CA4-51A7-7F4C-A7C9-4DB9BAEF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FCCD9-F672-844C-928D-4657B75C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3EF85-EF44-F54F-97C3-3C0E0C4E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0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EF7C-5086-F442-BADD-A86FD80D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2621-B6A6-B643-B01B-F5854B58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7409-0728-CB4F-A320-D8D8026A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D32AF-BD8B-0242-8CEF-5A2927EB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3FFFE-2D02-F240-A0C6-712BDBE5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3B8D-9A52-1749-8866-62D7DBAC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0CEE2-FFB0-E442-B62D-031E437F7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635EC-C800-2A41-8B00-B858FDA1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87BCA-03F7-5E45-A851-1263A9EB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A9449-9CF9-4D47-9A17-66CC32DC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5BD9-D2BD-9F40-9F75-6C6D86C5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35512-042F-DE44-A716-A7EEE3CF6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EF67F-C62C-8C4E-9CBA-27C339493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A981C-105D-B043-B5D1-7F3BECB2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376F-557E-3D48-87A2-38F7E256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48F41-CCDE-E34A-AE99-618BB813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9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EA43-8197-8A4D-BBC5-FCC6CF80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FCDED-E827-7D4B-92FA-056699F79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1855E-CBDD-1141-9388-83BB19A24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AB828-98B5-A84B-A334-4E364B0BB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D34C9-9A23-3345-9A6B-2765293D1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4C461-36BF-A147-B6DE-418E1B1E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2478E-BEA3-5944-BFCB-DE669A2E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73DB7-0E9B-7A44-AC8F-BE6DA546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6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FDFB-C044-B146-896F-3E2F987E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E5132-D467-DC41-AAD5-85257AAE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EEFBD-41EB-9C4C-AAC3-08A5443F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B2F87-8C41-A348-A66E-4A3D482C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9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7EBDC-4C72-4948-9CDC-997F7669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56E74-D5D9-9C48-B946-CBA22183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D0B52-0ED7-8340-A896-E59682AC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BDA9-9FC1-AB40-9C07-60696E4C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66FCC-C21B-3745-8287-9BD6F7032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8E285-B6D6-1842-A409-BE3A1E5EA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7D82-8E42-3543-9A89-8FFB6FD0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0F67C-1222-9545-BB72-D72AC434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3A905-C94D-4244-AB3E-81D8B1A9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8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F797-AB3F-C445-823D-562AD7555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9F9ED-717C-4A49-A241-77146D689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E73F0-AF76-AC4B-8D2A-CB90A5897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7FC77-E59F-924F-B6FA-53070A4B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99CF6-ABA3-2E46-9F8A-986484F3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A0234-E4C8-484E-9BDF-0636DCCF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5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AF527-CBE6-2F41-A3FD-D06B3B00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0AB9D-41DA-F542-9B75-F62456CE7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D9325-40E4-E14B-8B8E-D6A7587BB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20B5-4958-A94A-BE62-EE8656D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FB6C9-4E96-5C4F-84E8-AF0F54B20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9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graph.com/roadsign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uperrin.com/english/2014/09/17/intranet-many-messages-right-screen-says-jean-paul-chapon-societe-general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rkeley.pressbooks.pub/interpretinglovenarratives/chapter/5-selection-organization-matching-so-m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andrewmvd/road-sign-detection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0850-2C8F-4E4E-AB78-1EE6E983C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Object Detector for Road Signs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42623-A933-1744-8199-A8AD0B43D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By Ka Hung Lee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een color on the traffic light">
            <a:extLst>
              <a:ext uri="{FF2B5EF4-FFF2-40B4-BE49-F238E27FC236}">
                <a16:creationId xmlns:a16="http://schemas.microsoft.com/office/drawing/2014/main" id="{C2C6E05C-126C-B947-9436-B00F6BF24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9" r="672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518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A745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53492-8427-7E41-B2B5-88601F84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LabelImg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9C0F72F-8AF0-AF44-AF42-7CA152DAF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234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53" name="Rectangle 4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86947-FFD5-4342-9C39-B3D98054F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Labeling Tool used: </a:t>
            </a:r>
            <a:r>
              <a:rPr lang="en-US" sz="24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24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24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24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tzutalin</a:t>
            </a:r>
            <a:r>
              <a:rPr lang="en-US" sz="24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24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labelImg</a:t>
            </a:r>
            <a:endParaRPr lang="en-US" sz="2400" u="sng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Can be used to add/modify existing labels/annotations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Existing labels were modified with 2 additional classes using </a:t>
            </a:r>
            <a:r>
              <a:rPr lang="en-US" sz="2400" dirty="0" err="1">
                <a:solidFill>
                  <a:srgbClr val="FFFFFF"/>
                </a:solidFill>
              </a:rPr>
              <a:t>LabelImg</a:t>
            </a:r>
            <a:r>
              <a:rPr lang="en-US" sz="2400" dirty="0">
                <a:solidFill>
                  <a:srgbClr val="FFFFFF"/>
                </a:solidFill>
              </a:rPr>
              <a:t> (</a:t>
            </a:r>
            <a:r>
              <a:rPr lang="en-US" sz="2400" dirty="0" err="1">
                <a:solidFill>
                  <a:srgbClr val="FFFFFF"/>
                </a:solidFill>
              </a:rPr>
              <a:t>nostop</a:t>
            </a:r>
            <a:r>
              <a:rPr lang="en-US" sz="2400" dirty="0">
                <a:solidFill>
                  <a:srgbClr val="FFFFFF"/>
                </a:solidFill>
              </a:rPr>
              <a:t>, yield)</a:t>
            </a:r>
          </a:p>
        </p:txBody>
      </p:sp>
    </p:spTree>
    <p:extLst>
      <p:ext uri="{BB962C8B-B14F-4D97-AF65-F5344CB8AC3E}">
        <p14:creationId xmlns:p14="http://schemas.microsoft.com/office/powerpoint/2010/main" val="377361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27344"/>
              </p:ext>
            </p:extLst>
          </p:nvPr>
        </p:nvGraphicFramePr>
        <p:xfrm>
          <a:off x="179634" y="2727547"/>
          <a:ext cx="11832732" cy="27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543433370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436434539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nostop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1961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788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218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4908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2695607" y="2952910"/>
            <a:ext cx="994878" cy="865112"/>
          </a:xfrm>
          <a:prstGeom prst="rect">
            <a:avLst/>
          </a:prstGeom>
        </p:spPr>
      </p:pic>
      <p:pic>
        <p:nvPicPr>
          <p:cNvPr id="14" name="Picture 13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98DB937-3C56-C042-B707-F3741FF1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50217" r="38500" b="23908"/>
          <a:stretch/>
        </p:blipFill>
        <p:spPr>
          <a:xfrm>
            <a:off x="8662785" y="2892659"/>
            <a:ext cx="844897" cy="925363"/>
          </a:xfrm>
          <a:prstGeom prst="rect">
            <a:avLst/>
          </a:prstGeom>
        </p:spPr>
      </p:pic>
      <p:pic>
        <p:nvPicPr>
          <p:cNvPr id="16" name="Picture 15" descr="A road sign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F2A27B10-5A56-6542-BBB0-6BB1FA5B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1" t="26218" r="27335" b="61628"/>
          <a:stretch/>
        </p:blipFill>
        <p:spPr>
          <a:xfrm>
            <a:off x="10540961" y="2842399"/>
            <a:ext cx="1049830" cy="102588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5" y="2871367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50" t="36500" r="24250" b="37394"/>
          <a:stretch/>
        </p:blipFill>
        <p:spPr>
          <a:xfrm>
            <a:off x="4669692" y="2869150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31" t="13772" r="20163" b="24458"/>
          <a:stretch/>
        </p:blipFill>
        <p:spPr>
          <a:xfrm>
            <a:off x="6466353" y="2869150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Dataset after adding new labels (</a:t>
            </a:r>
            <a:r>
              <a:rPr lang="en-US" sz="2400" dirty="0" err="1"/>
              <a:t>nostop</a:t>
            </a:r>
            <a:r>
              <a:rPr lang="en-US" sz="2400" dirty="0"/>
              <a:t> and yield) and modifying old labels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CFC7-85E1-1347-9264-4BAF2892EACF}"/>
              </a:ext>
            </a:extLst>
          </p:cNvPr>
          <p:cNvSpPr txBox="1"/>
          <p:nvPr/>
        </p:nvSpPr>
        <p:spPr>
          <a:xfrm>
            <a:off x="416012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-15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084A4-DD05-0B41-BA23-71D2FDE6C1C6}"/>
              </a:ext>
            </a:extLst>
          </p:cNvPr>
          <p:cNvSpPr txBox="1"/>
          <p:nvPr/>
        </p:nvSpPr>
        <p:spPr>
          <a:xfrm>
            <a:off x="2394149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062D7-C49C-964F-A8B5-67D7B3E52F01}"/>
              </a:ext>
            </a:extLst>
          </p:cNvPr>
          <p:cNvSpPr txBox="1"/>
          <p:nvPr/>
        </p:nvSpPr>
        <p:spPr>
          <a:xfrm>
            <a:off x="4372286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C0706-6BA0-684A-862D-748C6E41B8BD}"/>
              </a:ext>
            </a:extLst>
          </p:cNvPr>
          <p:cNvSpPr txBox="1"/>
          <p:nvPr/>
        </p:nvSpPr>
        <p:spPr>
          <a:xfrm>
            <a:off x="6272012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CF287-14BB-2B44-906C-A2118688EEDC}"/>
              </a:ext>
            </a:extLst>
          </p:cNvPr>
          <p:cNvSpPr txBox="1"/>
          <p:nvPr/>
        </p:nvSpPr>
        <p:spPr>
          <a:xfrm>
            <a:off x="8171738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+107 </a:t>
            </a:r>
            <a:r>
              <a:rPr lang="en-US" dirty="0"/>
              <a:t>(new)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1868A-12A4-B84E-B877-AA884A29284A}"/>
              </a:ext>
            </a:extLst>
          </p:cNvPr>
          <p:cNvSpPr txBox="1"/>
          <p:nvPr/>
        </p:nvSpPr>
        <p:spPr>
          <a:xfrm>
            <a:off x="10266979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+15 </a:t>
            </a:r>
            <a:r>
              <a:rPr lang="en-US" dirty="0"/>
              <a:t>(new)</a:t>
            </a:r>
          </a:p>
        </p:txBody>
      </p:sp>
    </p:spTree>
    <p:extLst>
      <p:ext uri="{BB962C8B-B14F-4D97-AF65-F5344CB8AC3E}">
        <p14:creationId xmlns:p14="http://schemas.microsoft.com/office/powerpoint/2010/main" val="404954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44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F3304-CCF8-1242-92AC-74162EAB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Additional Data and Augmentation</a:t>
            </a:r>
          </a:p>
        </p:txBody>
      </p:sp>
      <p:pic>
        <p:nvPicPr>
          <p:cNvPr id="4" name="Picture 3" descr="A traffic light with a green light&#10;&#10;Description automatically generated with low confidence">
            <a:extLst>
              <a:ext uri="{FF2B5EF4-FFF2-40B4-BE49-F238E27FC236}">
                <a16:creationId xmlns:a16="http://schemas.microsoft.com/office/drawing/2014/main" id="{2829006D-C53E-3A48-B755-32BE45851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3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12" name="Picture 11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F775887-7DDC-8148-9C07-B4B7DA14E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0" b="4654"/>
          <a:stretch/>
        </p:blipFill>
        <p:spPr>
          <a:xfrm>
            <a:off x="3942260" y="2454901"/>
            <a:ext cx="3442803" cy="408025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7D46-7440-284E-9934-2D7D8B47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100 images were added through image augmentation to increase the sample size of yield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Rotation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image blur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noise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DB26A9-0547-2548-ACD5-3632243BC7B1}"/>
              </a:ext>
            </a:extLst>
          </p:cNvPr>
          <p:cNvSpPr/>
          <p:nvPr/>
        </p:nvSpPr>
        <p:spPr>
          <a:xfrm>
            <a:off x="5074536" y="4586468"/>
            <a:ext cx="954764" cy="960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E941AF-7DC0-AF4E-BD65-B517D681A460}"/>
              </a:ext>
            </a:extLst>
          </p:cNvPr>
          <p:cNvSpPr txBox="1"/>
          <p:nvPr/>
        </p:nvSpPr>
        <p:spPr>
          <a:xfrm>
            <a:off x="5660458" y="42323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nostop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15CAAF-8DA8-1D4C-BC65-B72C8B11CE9C}"/>
              </a:ext>
            </a:extLst>
          </p:cNvPr>
          <p:cNvSpPr/>
          <p:nvPr/>
        </p:nvSpPr>
        <p:spPr>
          <a:xfrm>
            <a:off x="2359769" y="3703320"/>
            <a:ext cx="566311" cy="513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B5D58C-DED7-DE43-BDF7-B96422D744E7}"/>
              </a:ext>
            </a:extLst>
          </p:cNvPr>
          <p:cNvSpPr txBox="1"/>
          <p:nvPr/>
        </p:nvSpPr>
        <p:spPr>
          <a:xfrm>
            <a:off x="2642924" y="333398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yield</a:t>
            </a:r>
          </a:p>
        </p:txBody>
      </p:sp>
    </p:spTree>
    <p:extLst>
      <p:ext uri="{BB962C8B-B14F-4D97-AF65-F5344CB8AC3E}">
        <p14:creationId xmlns:p14="http://schemas.microsoft.com/office/powerpoint/2010/main" val="136576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776568"/>
              </p:ext>
            </p:extLst>
          </p:nvPr>
        </p:nvGraphicFramePr>
        <p:xfrm>
          <a:off x="179634" y="2724961"/>
          <a:ext cx="11832732" cy="27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543433370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436434539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nostop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1961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4908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2695607" y="2950324"/>
            <a:ext cx="994878" cy="865112"/>
          </a:xfrm>
          <a:prstGeom prst="rect">
            <a:avLst/>
          </a:prstGeom>
        </p:spPr>
      </p:pic>
      <p:pic>
        <p:nvPicPr>
          <p:cNvPr id="14" name="Picture 13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98DB937-3C56-C042-B707-F3741FF1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50217" r="38500" b="23908"/>
          <a:stretch/>
        </p:blipFill>
        <p:spPr>
          <a:xfrm>
            <a:off x="8662785" y="2890073"/>
            <a:ext cx="844897" cy="925363"/>
          </a:xfrm>
          <a:prstGeom prst="rect">
            <a:avLst/>
          </a:prstGeom>
        </p:spPr>
      </p:pic>
      <p:pic>
        <p:nvPicPr>
          <p:cNvPr id="16" name="Picture 15" descr="A road sign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F2A27B10-5A56-6542-BBB0-6BB1FA5B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1" t="26218" r="27335" b="61628"/>
          <a:stretch/>
        </p:blipFill>
        <p:spPr>
          <a:xfrm>
            <a:off x="10540961" y="2839813"/>
            <a:ext cx="1049830" cy="102588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5" y="2868781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50" t="36500" r="24250" b="37394"/>
          <a:stretch/>
        </p:blipFill>
        <p:spPr>
          <a:xfrm>
            <a:off x="4669692" y="2866564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31" t="13772" r="20163" b="24458"/>
          <a:stretch/>
        </p:blipFill>
        <p:spPr>
          <a:xfrm>
            <a:off x="6466353" y="2866564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Dataset w/augmented images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87355-8128-D844-A79D-92B1410C2B35}"/>
              </a:ext>
            </a:extLst>
          </p:cNvPr>
          <p:cNvSpPr txBox="1"/>
          <p:nvPr/>
        </p:nvSpPr>
        <p:spPr>
          <a:xfrm>
            <a:off x="416012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129B8-8B4F-BE4B-8118-6914BBFFDE74}"/>
              </a:ext>
            </a:extLst>
          </p:cNvPr>
          <p:cNvSpPr txBox="1"/>
          <p:nvPr/>
        </p:nvSpPr>
        <p:spPr>
          <a:xfrm>
            <a:off x="2394149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3492B-898B-3441-92F2-74AED81946B2}"/>
              </a:ext>
            </a:extLst>
          </p:cNvPr>
          <p:cNvSpPr txBox="1"/>
          <p:nvPr/>
        </p:nvSpPr>
        <p:spPr>
          <a:xfrm>
            <a:off x="4372286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+74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DD1EE-BDE9-0F40-B237-D2C7DE9637DE}"/>
              </a:ext>
            </a:extLst>
          </p:cNvPr>
          <p:cNvSpPr txBox="1"/>
          <p:nvPr/>
        </p:nvSpPr>
        <p:spPr>
          <a:xfrm>
            <a:off x="6272012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+80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59073-9783-CF4E-A213-424F7747EE74}"/>
              </a:ext>
            </a:extLst>
          </p:cNvPr>
          <p:cNvSpPr txBox="1"/>
          <p:nvPr/>
        </p:nvSpPr>
        <p:spPr>
          <a:xfrm>
            <a:off x="8171738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FD21E8-3EFB-C14E-881D-2446F8C33C0E}"/>
              </a:ext>
            </a:extLst>
          </p:cNvPr>
          <p:cNvSpPr txBox="1"/>
          <p:nvPr/>
        </p:nvSpPr>
        <p:spPr>
          <a:xfrm>
            <a:off x="10266979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0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263808"/>
              </p:ext>
            </p:extLst>
          </p:nvPr>
        </p:nvGraphicFramePr>
        <p:xfrm>
          <a:off x="179634" y="2723537"/>
          <a:ext cx="11832732" cy="35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543433370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436434539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nostop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365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780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120860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68295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200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2695607" y="2948900"/>
            <a:ext cx="994878" cy="865112"/>
          </a:xfrm>
          <a:prstGeom prst="rect">
            <a:avLst/>
          </a:prstGeom>
        </p:spPr>
      </p:pic>
      <p:pic>
        <p:nvPicPr>
          <p:cNvPr id="14" name="Picture 13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98DB937-3C56-C042-B707-F3741FF1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50217" r="38500" b="23908"/>
          <a:stretch/>
        </p:blipFill>
        <p:spPr>
          <a:xfrm>
            <a:off x="8662785" y="2888649"/>
            <a:ext cx="844897" cy="925363"/>
          </a:xfrm>
          <a:prstGeom prst="rect">
            <a:avLst/>
          </a:prstGeom>
        </p:spPr>
      </p:pic>
      <p:pic>
        <p:nvPicPr>
          <p:cNvPr id="16" name="Picture 15" descr="A road sign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F2A27B10-5A56-6542-BBB0-6BB1FA5B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1" t="26218" r="27335" b="61628"/>
          <a:stretch/>
        </p:blipFill>
        <p:spPr>
          <a:xfrm>
            <a:off x="10540961" y="2838389"/>
            <a:ext cx="1049830" cy="102588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5" y="2867357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50" t="36500" r="24250" b="37394"/>
          <a:stretch/>
        </p:blipFill>
        <p:spPr>
          <a:xfrm>
            <a:off x="4669692" y="2865140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31" t="13772" r="20163" b="24458"/>
          <a:stretch/>
        </p:blipFill>
        <p:spPr>
          <a:xfrm>
            <a:off x="6466353" y="2865140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dataset was partitioned at random roughly 9:1 (training/validation split)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tfrecord</a:t>
            </a:r>
            <a:r>
              <a:rPr lang="en-US" sz="2400" dirty="0"/>
              <a:t> files were created for model training and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3278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220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82C33-7862-6B46-9D33-CF4F52C8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What this entails?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9696-0304-BE45-B63E-9DD41A4E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Object Classification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5CAD8894-F619-1047-9470-BAD5D7306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C54296-4389-DD4E-8A59-201F9BA5091B}"/>
              </a:ext>
            </a:extLst>
          </p:cNvPr>
          <p:cNvSpPr txBox="1"/>
          <p:nvPr/>
        </p:nvSpPr>
        <p:spPr>
          <a:xfrm>
            <a:off x="7999718" y="204345"/>
            <a:ext cx="260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Classification: Traffic Light</a:t>
            </a:r>
          </a:p>
        </p:txBody>
      </p:sp>
    </p:spTree>
    <p:extLst>
      <p:ext uri="{BB962C8B-B14F-4D97-AF65-F5344CB8AC3E}">
        <p14:creationId xmlns:p14="http://schemas.microsoft.com/office/powerpoint/2010/main" val="373616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82C33-7862-6B46-9D33-CF4F52C8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What this entails?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9696-0304-BE45-B63E-9DD41A4E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Object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Object Localization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5CAD8894-F619-1047-9470-BAD5D7306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FE4456-A528-FF49-B677-CA56CEFD2C6D}"/>
              </a:ext>
            </a:extLst>
          </p:cNvPr>
          <p:cNvSpPr/>
          <p:nvPr/>
        </p:nvSpPr>
        <p:spPr>
          <a:xfrm>
            <a:off x="8715022" y="2710380"/>
            <a:ext cx="1185334" cy="1568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62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5CAD8894-F619-1047-9470-BAD5D7306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BE6E8-75FA-904A-8E8F-A1D7B1A4173A}"/>
              </a:ext>
            </a:extLst>
          </p:cNvPr>
          <p:cNvSpPr txBox="1"/>
          <p:nvPr/>
        </p:nvSpPr>
        <p:spPr>
          <a:xfrm>
            <a:off x="1805542" y="1997839"/>
            <a:ext cx="26275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Classification</a:t>
            </a:r>
          </a:p>
          <a:p>
            <a:pPr algn="ctr"/>
            <a:r>
              <a:rPr lang="en-US" sz="3600" dirty="0"/>
              <a:t>+</a:t>
            </a:r>
          </a:p>
          <a:p>
            <a:pPr algn="ctr"/>
            <a:r>
              <a:rPr lang="en-US" sz="3600" dirty="0"/>
              <a:t>Localization</a:t>
            </a:r>
          </a:p>
          <a:p>
            <a:pPr algn="ctr"/>
            <a:r>
              <a:rPr lang="en-US" sz="3600" dirty="0"/>
              <a:t>=</a:t>
            </a:r>
          </a:p>
          <a:p>
            <a:pPr algn="ctr"/>
            <a:r>
              <a:rPr lang="en-US" sz="3600" dirty="0"/>
              <a:t>Detection!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D1DC7-0BB8-9B4B-8027-26E561C24ECE}"/>
              </a:ext>
            </a:extLst>
          </p:cNvPr>
          <p:cNvSpPr txBox="1"/>
          <p:nvPr/>
        </p:nvSpPr>
        <p:spPr>
          <a:xfrm>
            <a:off x="7999718" y="204345"/>
            <a:ext cx="260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Classification: Traffic Light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397BF-8860-F64A-B93B-390E3F5241C0}"/>
              </a:ext>
            </a:extLst>
          </p:cNvPr>
          <p:cNvSpPr/>
          <p:nvPr/>
        </p:nvSpPr>
        <p:spPr>
          <a:xfrm>
            <a:off x="8715022" y="2710380"/>
            <a:ext cx="1185334" cy="1568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03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lelogram 29">
            <a:extLst>
              <a:ext uri="{FF2B5EF4-FFF2-40B4-BE49-F238E27FC236}">
                <a16:creationId xmlns:a16="http://schemas.microsoft.com/office/drawing/2014/main" id="{7FBC0BE5-E925-1247-B8B8-A4CE7DA4198B}"/>
              </a:ext>
            </a:extLst>
          </p:cNvPr>
          <p:cNvSpPr/>
          <p:nvPr/>
        </p:nvSpPr>
        <p:spPr>
          <a:xfrm rot="19147637">
            <a:off x="5567860" y="3816561"/>
            <a:ext cx="152167" cy="507784"/>
          </a:xfrm>
          <a:prstGeom prst="parallelogram">
            <a:avLst>
              <a:gd name="adj" fmla="val 7437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17472D-4573-2443-8034-4B0B29950DE0}"/>
              </a:ext>
            </a:extLst>
          </p:cNvPr>
          <p:cNvSpPr/>
          <p:nvPr/>
        </p:nvSpPr>
        <p:spPr>
          <a:xfrm>
            <a:off x="5251320" y="3905727"/>
            <a:ext cx="144033" cy="1460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8680EC-A708-4346-A18E-D6332DB55C34}"/>
              </a:ext>
            </a:extLst>
          </p:cNvPr>
          <p:cNvSpPr/>
          <p:nvPr/>
        </p:nvSpPr>
        <p:spPr>
          <a:xfrm>
            <a:off x="5322496" y="3997448"/>
            <a:ext cx="144033" cy="1460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66AE94-C84D-4E48-BC3E-E697F8CC345D}"/>
              </a:ext>
            </a:extLst>
          </p:cNvPr>
          <p:cNvSpPr/>
          <p:nvPr/>
        </p:nvSpPr>
        <p:spPr>
          <a:xfrm>
            <a:off x="5375646" y="4094873"/>
            <a:ext cx="144033" cy="1460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AE654F-B40E-7B4A-ACCB-7A092A82729A}"/>
              </a:ext>
            </a:extLst>
          </p:cNvPr>
          <p:cNvCxnSpPr/>
          <p:nvPr/>
        </p:nvCxnSpPr>
        <p:spPr>
          <a:xfrm>
            <a:off x="4779261" y="3929618"/>
            <a:ext cx="525951" cy="67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2D9897-0D25-C141-9EA7-473D431ACE1A}"/>
              </a:ext>
            </a:extLst>
          </p:cNvPr>
          <p:cNvCxnSpPr>
            <a:cxnSpLocks/>
          </p:cNvCxnSpPr>
          <p:nvPr/>
        </p:nvCxnSpPr>
        <p:spPr>
          <a:xfrm flipV="1">
            <a:off x="4779261" y="3996627"/>
            <a:ext cx="525951" cy="84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152270E-9464-CD43-8F7F-750A48C03064}"/>
              </a:ext>
            </a:extLst>
          </p:cNvPr>
          <p:cNvCxnSpPr/>
          <p:nvPr/>
        </p:nvCxnSpPr>
        <p:spPr>
          <a:xfrm>
            <a:off x="4834131" y="4008973"/>
            <a:ext cx="525951" cy="67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F52211-B64D-FC41-A9D3-25FBC7CFFB3E}"/>
              </a:ext>
            </a:extLst>
          </p:cNvPr>
          <p:cNvCxnSpPr>
            <a:cxnSpLocks/>
          </p:cNvCxnSpPr>
          <p:nvPr/>
        </p:nvCxnSpPr>
        <p:spPr>
          <a:xfrm flipV="1">
            <a:off x="4834131" y="4075982"/>
            <a:ext cx="525951" cy="84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33F9892-C481-224C-96B5-FA1BC379EAD2}"/>
              </a:ext>
            </a:extLst>
          </p:cNvPr>
          <p:cNvSpPr/>
          <p:nvPr/>
        </p:nvSpPr>
        <p:spPr>
          <a:xfrm>
            <a:off x="4562403" y="3835536"/>
            <a:ext cx="432773" cy="4347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F119DD-2A1F-974E-9FCC-6AC1B3B2BA2B}"/>
              </a:ext>
            </a:extLst>
          </p:cNvPr>
          <p:cNvSpPr/>
          <p:nvPr/>
        </p:nvSpPr>
        <p:spPr>
          <a:xfrm>
            <a:off x="4605797" y="3872160"/>
            <a:ext cx="432773" cy="4347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1D92F3-BD20-3444-B77D-42B14C121EEB}"/>
              </a:ext>
            </a:extLst>
          </p:cNvPr>
          <p:cNvSpPr/>
          <p:nvPr/>
        </p:nvSpPr>
        <p:spPr>
          <a:xfrm>
            <a:off x="4645925" y="3914127"/>
            <a:ext cx="432773" cy="4347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663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Approaches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Region-based Convolutional Neural Networks (R-CNNs)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Pros: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Accurate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Cons: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External search algorithm is a </a:t>
            </a:r>
            <a:r>
              <a:rPr lang="en-US" u="sng" dirty="0">
                <a:solidFill>
                  <a:srgbClr val="FFFFFF"/>
                </a:solidFill>
              </a:rPr>
              <a:t>performance bottleneck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Slow</a:t>
            </a:r>
            <a:r>
              <a:rPr lang="en-US" dirty="0">
                <a:solidFill>
                  <a:srgbClr val="FFFFFF"/>
                </a:solidFill>
              </a:rPr>
              <a:t> training time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Memory intensive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Slow</a:t>
            </a:r>
            <a:r>
              <a:rPr lang="en-US" dirty="0">
                <a:solidFill>
                  <a:srgbClr val="FFFFFF"/>
                </a:solidFill>
              </a:rPr>
              <a:t> detection time</a:t>
            </a:r>
          </a:p>
        </p:txBody>
      </p:sp>
      <p:pic>
        <p:nvPicPr>
          <p:cNvPr id="11" name="Picture 10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088EF3A8-BF18-CC45-9C38-CC0D39B38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265598" y="3122154"/>
            <a:ext cx="1573740" cy="1761064"/>
          </a:xfrm>
          <a:prstGeom prst="rect">
            <a:avLst/>
          </a:prstGeom>
        </p:spPr>
      </p:pic>
      <p:pic>
        <p:nvPicPr>
          <p:cNvPr id="12" name="Picture 11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BE47D7F0-DCCA-024C-8B37-698CB66D1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2010460" y="3122155"/>
            <a:ext cx="1573740" cy="1761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A3675C-7F44-7644-82DC-8621279CDDDE}"/>
              </a:ext>
            </a:extLst>
          </p:cNvPr>
          <p:cNvSpPr txBox="1"/>
          <p:nvPr/>
        </p:nvSpPr>
        <p:spPr>
          <a:xfrm>
            <a:off x="596253" y="4883218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Input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309F8-76A9-1141-8BDA-27E8593F268D}"/>
              </a:ext>
            </a:extLst>
          </p:cNvPr>
          <p:cNvSpPr txBox="1"/>
          <p:nvPr/>
        </p:nvSpPr>
        <p:spPr>
          <a:xfrm>
            <a:off x="2157100" y="4883218"/>
            <a:ext cx="130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Extract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08EE72-61B1-B547-AA3A-773BC340B393}"/>
              </a:ext>
            </a:extLst>
          </p:cNvPr>
          <p:cNvSpPr/>
          <p:nvPr/>
        </p:nvSpPr>
        <p:spPr>
          <a:xfrm>
            <a:off x="2617448" y="3767841"/>
            <a:ext cx="359764" cy="509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21FB92-82DE-AC47-BF44-9DAD78E15715}"/>
              </a:ext>
            </a:extLst>
          </p:cNvPr>
          <p:cNvSpPr/>
          <p:nvPr/>
        </p:nvSpPr>
        <p:spPr>
          <a:xfrm>
            <a:off x="2784839" y="4371799"/>
            <a:ext cx="207364" cy="193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648073-4F62-6A4B-9D83-DA1C6326B8D3}"/>
              </a:ext>
            </a:extLst>
          </p:cNvPr>
          <p:cNvSpPr/>
          <p:nvPr/>
        </p:nvSpPr>
        <p:spPr>
          <a:xfrm>
            <a:off x="2604956" y="4593693"/>
            <a:ext cx="536811" cy="19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B0078-BE33-3541-88C8-7D2AA382A63D}"/>
              </a:ext>
            </a:extLst>
          </p:cNvPr>
          <p:cNvCxnSpPr>
            <a:stCxn id="6" idx="3"/>
          </p:cNvCxnSpPr>
          <p:nvPr/>
        </p:nvCxnSpPr>
        <p:spPr>
          <a:xfrm>
            <a:off x="2977212" y="4022674"/>
            <a:ext cx="866128" cy="22343"/>
          </a:xfrm>
          <a:prstGeom prst="straightConnector1">
            <a:avLst/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E5424A-23EA-F540-8D75-4EF5580593E0}"/>
              </a:ext>
            </a:extLst>
          </p:cNvPr>
          <p:cNvCxnSpPr>
            <a:cxnSpLocks/>
          </p:cNvCxnSpPr>
          <p:nvPr/>
        </p:nvCxnSpPr>
        <p:spPr>
          <a:xfrm flipV="1">
            <a:off x="2977212" y="4265157"/>
            <a:ext cx="866128" cy="209542"/>
          </a:xfrm>
          <a:prstGeom prst="straightConnector1">
            <a:avLst/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233E93-BE21-C54A-941C-1BAC162412E8}"/>
              </a:ext>
            </a:extLst>
          </p:cNvPr>
          <p:cNvCxnSpPr>
            <a:cxnSpLocks/>
          </p:cNvCxnSpPr>
          <p:nvPr/>
        </p:nvCxnSpPr>
        <p:spPr>
          <a:xfrm flipV="1">
            <a:off x="3129612" y="4429425"/>
            <a:ext cx="713728" cy="197674"/>
          </a:xfrm>
          <a:prstGeom prst="straightConnector1">
            <a:avLst/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90952AF5-96E0-E541-BF59-84DF481F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0338" t="32811" r="38650" b="47379"/>
          <a:stretch/>
        </p:blipFill>
        <p:spPr>
          <a:xfrm>
            <a:off x="3917057" y="3929756"/>
            <a:ext cx="431888" cy="43279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BAF6D9-C23C-974D-BF51-0B057DB04189}"/>
              </a:ext>
            </a:extLst>
          </p:cNvPr>
          <p:cNvSpPr/>
          <p:nvPr/>
        </p:nvSpPr>
        <p:spPr>
          <a:xfrm>
            <a:off x="4126904" y="4131497"/>
            <a:ext cx="144033" cy="14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09C6CA-45B6-FD48-B9B6-C05B405AA61A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4198921" y="4131497"/>
            <a:ext cx="691657" cy="639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472B48-711D-F34C-ACCD-08299569FCE6}"/>
              </a:ext>
            </a:extLst>
          </p:cNvPr>
          <p:cNvCxnSpPr>
            <a:cxnSpLocks/>
          </p:cNvCxnSpPr>
          <p:nvPr/>
        </p:nvCxnSpPr>
        <p:spPr>
          <a:xfrm flipV="1">
            <a:off x="4198921" y="4195630"/>
            <a:ext cx="689931" cy="876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DDA8097-706B-1340-BB2D-BD78FF70661C}"/>
              </a:ext>
            </a:extLst>
          </p:cNvPr>
          <p:cNvSpPr/>
          <p:nvPr/>
        </p:nvSpPr>
        <p:spPr>
          <a:xfrm>
            <a:off x="4831286" y="4107689"/>
            <a:ext cx="144033" cy="14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C8BBD2-D0F6-FA49-8DAB-7973D2F27B51}"/>
              </a:ext>
            </a:extLst>
          </p:cNvPr>
          <p:cNvCxnSpPr/>
          <p:nvPr/>
        </p:nvCxnSpPr>
        <p:spPr>
          <a:xfrm>
            <a:off x="4903303" y="4105931"/>
            <a:ext cx="525951" cy="67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48AC59-DB10-3345-AAAD-147736E84670}"/>
              </a:ext>
            </a:extLst>
          </p:cNvPr>
          <p:cNvCxnSpPr>
            <a:cxnSpLocks/>
          </p:cNvCxnSpPr>
          <p:nvPr/>
        </p:nvCxnSpPr>
        <p:spPr>
          <a:xfrm flipV="1">
            <a:off x="4903303" y="4172940"/>
            <a:ext cx="525951" cy="84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12C155-EC93-E642-8D6E-5A3A0E39ED5F}"/>
              </a:ext>
            </a:extLst>
          </p:cNvPr>
          <p:cNvCxnSpPr>
            <a:cxnSpLocks/>
          </p:cNvCxnSpPr>
          <p:nvPr/>
        </p:nvCxnSpPr>
        <p:spPr>
          <a:xfrm>
            <a:off x="5397372" y="3975955"/>
            <a:ext cx="240279" cy="826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215ED38-9498-D041-8764-FCDE3A8BFF74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5519679" y="4058612"/>
            <a:ext cx="117972" cy="1092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407659B-AB09-2C43-BEEA-EFA5DCB3696F}"/>
              </a:ext>
            </a:extLst>
          </p:cNvPr>
          <p:cNvSpPr txBox="1"/>
          <p:nvPr/>
        </p:nvSpPr>
        <p:spPr>
          <a:xfrm>
            <a:off x="3467002" y="3283287"/>
            <a:ext cx="108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warped region</a:t>
            </a: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2232B18B-942A-0744-ACC3-A423E6B53ACE}"/>
              </a:ext>
            </a:extLst>
          </p:cNvPr>
          <p:cNvSpPr/>
          <p:nvPr/>
        </p:nvSpPr>
        <p:spPr>
          <a:xfrm rot="19147637">
            <a:off x="5728126" y="3797844"/>
            <a:ext cx="152167" cy="507784"/>
          </a:xfrm>
          <a:prstGeom prst="parallelogram">
            <a:avLst>
              <a:gd name="adj" fmla="val 7437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ECD438-9011-1A46-8490-619E17F9E2EF}"/>
              </a:ext>
            </a:extLst>
          </p:cNvPr>
          <p:cNvCxnSpPr>
            <a:cxnSpLocks/>
          </p:cNvCxnSpPr>
          <p:nvPr/>
        </p:nvCxnSpPr>
        <p:spPr>
          <a:xfrm flipV="1">
            <a:off x="5665155" y="4058612"/>
            <a:ext cx="139002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D860D71-D37C-6141-B4FD-F0913ACFDA79}"/>
              </a:ext>
            </a:extLst>
          </p:cNvPr>
          <p:cNvCxnSpPr>
            <a:cxnSpLocks/>
          </p:cNvCxnSpPr>
          <p:nvPr/>
        </p:nvCxnSpPr>
        <p:spPr>
          <a:xfrm flipV="1">
            <a:off x="5826122" y="3872160"/>
            <a:ext cx="443313" cy="161685"/>
          </a:xfrm>
          <a:prstGeom prst="straightConnector1">
            <a:avLst/>
          </a:prstGeom>
          <a:ln w="127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1C440EB-D325-4B44-BE94-86C2DC8BF4FD}"/>
              </a:ext>
            </a:extLst>
          </p:cNvPr>
          <p:cNvCxnSpPr>
            <a:cxnSpLocks/>
            <a:stCxn id="61" idx="2"/>
          </p:cNvCxnSpPr>
          <p:nvPr/>
        </p:nvCxnSpPr>
        <p:spPr>
          <a:xfrm flipV="1">
            <a:off x="5818952" y="4017283"/>
            <a:ext cx="475672" cy="21695"/>
          </a:xfrm>
          <a:prstGeom prst="straightConnector1">
            <a:avLst/>
          </a:prstGeom>
          <a:ln w="127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72ED678-4FA4-1343-A1A4-AD5FFEDD77C7}"/>
              </a:ext>
            </a:extLst>
          </p:cNvPr>
          <p:cNvSpPr txBox="1"/>
          <p:nvPr/>
        </p:nvSpPr>
        <p:spPr>
          <a:xfrm>
            <a:off x="6230157" y="3608174"/>
            <a:ext cx="121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Traffic Light? Yes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301567-E711-FE41-ADB2-B0A3D7196872}"/>
              </a:ext>
            </a:extLst>
          </p:cNvPr>
          <p:cNvSpPr txBox="1"/>
          <p:nvPr/>
        </p:nvSpPr>
        <p:spPr>
          <a:xfrm>
            <a:off x="6289700" y="3859355"/>
            <a:ext cx="1037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Stop sign? No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05910E-2992-374A-8060-D320161CAC98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5818952" y="4038978"/>
            <a:ext cx="473759" cy="141716"/>
          </a:xfrm>
          <a:prstGeom prst="straightConnector1">
            <a:avLst/>
          </a:prstGeom>
          <a:ln w="127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5762BC3-180E-F94E-B82E-308ADC2D66D3}"/>
              </a:ext>
            </a:extLst>
          </p:cNvPr>
          <p:cNvSpPr txBox="1"/>
          <p:nvPr/>
        </p:nvSpPr>
        <p:spPr>
          <a:xfrm>
            <a:off x="6257295" y="4083947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Speed sign? No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E59EB61-7F36-AC42-A33B-ACF37139350A}"/>
              </a:ext>
            </a:extLst>
          </p:cNvPr>
          <p:cNvSpPr/>
          <p:nvPr/>
        </p:nvSpPr>
        <p:spPr>
          <a:xfrm>
            <a:off x="4450552" y="3689054"/>
            <a:ext cx="1589314" cy="7792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29ABC9-1162-2A44-81F4-B198258201B0}"/>
              </a:ext>
            </a:extLst>
          </p:cNvPr>
          <p:cNvSpPr txBox="1"/>
          <p:nvPr/>
        </p:nvSpPr>
        <p:spPr>
          <a:xfrm>
            <a:off x="4420801" y="4593693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Compute CNN Features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69959B-7FB6-9947-B783-AE2FC9478FD0}"/>
              </a:ext>
            </a:extLst>
          </p:cNvPr>
          <p:cNvSpPr txBox="1"/>
          <p:nvPr/>
        </p:nvSpPr>
        <p:spPr>
          <a:xfrm>
            <a:off x="5937910" y="4600418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Classify Regions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F7BC87-678E-3D44-90AC-B16C5B829168}"/>
              </a:ext>
            </a:extLst>
          </p:cNvPr>
          <p:cNvSpPr txBox="1"/>
          <p:nvPr/>
        </p:nvSpPr>
        <p:spPr>
          <a:xfrm>
            <a:off x="5491854" y="337794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3058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44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3A91D-85BF-244E-BED1-D16A08D2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Motivation</a:t>
            </a:r>
          </a:p>
        </p:txBody>
      </p:sp>
      <p:pic>
        <p:nvPicPr>
          <p:cNvPr id="5" name="Picture 4" descr="High speed train with motion blur effect">
            <a:extLst>
              <a:ext uri="{FF2B5EF4-FFF2-40B4-BE49-F238E27FC236}">
                <a16:creationId xmlns:a16="http://schemas.microsoft.com/office/drawing/2014/main" id="{D6B3909E-9D46-4531-8943-116C766F9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2" r="33037" b="1"/>
          <a:stretch/>
        </p:blipFill>
        <p:spPr>
          <a:xfrm>
            <a:off x="327546" y="2454903"/>
            <a:ext cx="3442801" cy="408025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F13B69F-DF7C-9141-A895-15B7169E3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8891"/>
          <a:stretch/>
        </p:blipFill>
        <p:spPr>
          <a:xfrm>
            <a:off x="3942260" y="2454901"/>
            <a:ext cx="3442803" cy="4080255"/>
          </a:xfrm>
          <a:prstGeom prst="rect">
            <a:avLst/>
          </a:prstGeom>
        </p:spPr>
      </p:pic>
      <p:sp>
        <p:nvSpPr>
          <p:cNvPr id="35" name="Rectangle 3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11933-93A7-5A43-B020-7A18FB495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Roads and motorways are essential infrastructure that physically connects places together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They provide ease of assess for vehicles to travel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Road signs or traffic signs are constructed to guide or provide instructions for road users</a:t>
            </a:r>
          </a:p>
        </p:txBody>
      </p:sp>
    </p:spTree>
    <p:extLst>
      <p:ext uri="{BB962C8B-B14F-4D97-AF65-F5344CB8AC3E}">
        <p14:creationId xmlns:p14="http://schemas.microsoft.com/office/powerpoint/2010/main" val="131184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5B5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Approaches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“Faster” R-CNNs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Pros: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Reduced</a:t>
            </a:r>
            <a:r>
              <a:rPr lang="en-US" dirty="0">
                <a:solidFill>
                  <a:srgbClr val="FFFFFF"/>
                </a:solidFill>
              </a:rPr>
              <a:t> training time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Faster</a:t>
            </a:r>
            <a:r>
              <a:rPr lang="en-US" dirty="0">
                <a:solidFill>
                  <a:srgbClr val="FFFFFF"/>
                </a:solidFill>
              </a:rPr>
              <a:t> detection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Still </a:t>
            </a:r>
            <a:r>
              <a:rPr lang="en-US" u="sng" dirty="0">
                <a:solidFill>
                  <a:srgbClr val="FFFFFF"/>
                </a:solidFill>
              </a:rPr>
              <a:t>accurate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Cons: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Run time </a:t>
            </a:r>
            <a:r>
              <a:rPr lang="en-US" u="sng" dirty="0">
                <a:solidFill>
                  <a:srgbClr val="FFFFFF"/>
                </a:solidFill>
              </a:rPr>
              <a:t>depends</a:t>
            </a:r>
            <a:r>
              <a:rPr lang="en-US" dirty="0">
                <a:solidFill>
                  <a:srgbClr val="FFFFFF"/>
                </a:solidFill>
              </a:rPr>
              <a:t> on number of proposed region</a:t>
            </a:r>
          </a:p>
        </p:txBody>
      </p:sp>
      <p:pic>
        <p:nvPicPr>
          <p:cNvPr id="67" name="Picture 66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C8D690FB-FE57-584F-A5D6-FBBF4BFC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134472" y="2931140"/>
            <a:ext cx="1573740" cy="176106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D5058C2-013C-3240-B875-8465856A9403}"/>
              </a:ext>
            </a:extLst>
          </p:cNvPr>
          <p:cNvSpPr txBox="1"/>
          <p:nvPr/>
        </p:nvSpPr>
        <p:spPr>
          <a:xfrm>
            <a:off x="465127" y="4692204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Input</a:t>
            </a:r>
          </a:p>
          <a:p>
            <a:pPr algn="ctr"/>
            <a:r>
              <a:rPr lang="en-US" dirty="0"/>
              <a:t>Image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6277071-7FA8-4849-8FA6-151AC65967C5}"/>
              </a:ext>
            </a:extLst>
          </p:cNvPr>
          <p:cNvCxnSpPr>
            <a:cxnSpLocks/>
          </p:cNvCxnSpPr>
          <p:nvPr/>
        </p:nvCxnSpPr>
        <p:spPr>
          <a:xfrm flipV="1">
            <a:off x="3661932" y="3422469"/>
            <a:ext cx="584832" cy="31689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F24652F-06F3-8948-ACA1-2A3767B96F32}"/>
              </a:ext>
            </a:extLst>
          </p:cNvPr>
          <p:cNvCxnSpPr>
            <a:cxnSpLocks/>
          </p:cNvCxnSpPr>
          <p:nvPr/>
        </p:nvCxnSpPr>
        <p:spPr>
          <a:xfrm>
            <a:off x="3638672" y="4075844"/>
            <a:ext cx="1108732" cy="610369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A3E4F12-4A18-0F49-B29E-FF1FE1016C8C}"/>
              </a:ext>
            </a:extLst>
          </p:cNvPr>
          <p:cNvSpPr/>
          <p:nvPr/>
        </p:nvSpPr>
        <p:spPr>
          <a:xfrm>
            <a:off x="4268760" y="2935301"/>
            <a:ext cx="1299531" cy="770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0099A4E-55F8-2042-8158-E05665E70B2E}"/>
              </a:ext>
            </a:extLst>
          </p:cNvPr>
          <p:cNvSpPr/>
          <p:nvPr/>
        </p:nvSpPr>
        <p:spPr>
          <a:xfrm>
            <a:off x="5871407" y="4945999"/>
            <a:ext cx="1299531" cy="770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1524AA-C87D-3B43-ABD8-478871B318CA}"/>
              </a:ext>
            </a:extLst>
          </p:cNvPr>
          <p:cNvSpPr txBox="1"/>
          <p:nvPr/>
        </p:nvSpPr>
        <p:spPr>
          <a:xfrm>
            <a:off x="1556956" y="4684679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Compute CNN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74AF1-2933-CE40-8078-276F64CFE405}"/>
              </a:ext>
            </a:extLst>
          </p:cNvPr>
          <p:cNvSpPr txBox="1"/>
          <p:nvPr/>
        </p:nvSpPr>
        <p:spPr>
          <a:xfrm>
            <a:off x="4019628" y="2304990"/>
            <a:ext cx="170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 Proposal Network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7840C9-6AA2-6047-B6E5-31FD49043407}"/>
              </a:ext>
            </a:extLst>
          </p:cNvPr>
          <p:cNvSpPr txBox="1"/>
          <p:nvPr/>
        </p:nvSpPr>
        <p:spPr>
          <a:xfrm>
            <a:off x="5686961" y="5779467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Classifier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EF25908-B9A0-1244-AA86-4187B3B93E2B}"/>
              </a:ext>
            </a:extLst>
          </p:cNvPr>
          <p:cNvCxnSpPr>
            <a:cxnSpLocks/>
          </p:cNvCxnSpPr>
          <p:nvPr/>
        </p:nvCxnSpPr>
        <p:spPr>
          <a:xfrm>
            <a:off x="4905386" y="3705322"/>
            <a:ext cx="0" cy="689584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05A232A-F238-4F48-8651-79BE7A7F1C7B}"/>
              </a:ext>
            </a:extLst>
          </p:cNvPr>
          <p:cNvSpPr/>
          <p:nvPr/>
        </p:nvSpPr>
        <p:spPr>
          <a:xfrm>
            <a:off x="2066702" y="3489288"/>
            <a:ext cx="748097" cy="713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326ED55-8B3C-F043-9161-86D86D22621C}"/>
              </a:ext>
            </a:extLst>
          </p:cNvPr>
          <p:cNvCxnSpPr>
            <a:cxnSpLocks/>
          </p:cNvCxnSpPr>
          <p:nvPr/>
        </p:nvCxnSpPr>
        <p:spPr>
          <a:xfrm>
            <a:off x="2834837" y="3867172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6622278-EE9B-EC4F-9CF9-F273CB0520E1}"/>
              </a:ext>
            </a:extLst>
          </p:cNvPr>
          <p:cNvCxnSpPr>
            <a:cxnSpLocks/>
          </p:cNvCxnSpPr>
          <p:nvPr/>
        </p:nvCxnSpPr>
        <p:spPr>
          <a:xfrm>
            <a:off x="1737087" y="3861893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DFF01568-FCE8-5245-8FEC-9F529705BA2C}"/>
              </a:ext>
            </a:extLst>
          </p:cNvPr>
          <p:cNvSpPr/>
          <p:nvPr/>
        </p:nvSpPr>
        <p:spPr>
          <a:xfrm>
            <a:off x="3074556" y="2989100"/>
            <a:ext cx="639787" cy="1697113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40E115-3A55-4541-95F7-6F7388DA0603}"/>
              </a:ext>
            </a:extLst>
          </p:cNvPr>
          <p:cNvSpPr txBox="1"/>
          <p:nvPr/>
        </p:nvSpPr>
        <p:spPr>
          <a:xfrm>
            <a:off x="2466878" y="2356869"/>
            <a:ext cx="159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map of image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B9CC301-F42E-7B40-B5B3-D201E02DBDD0}"/>
              </a:ext>
            </a:extLst>
          </p:cNvPr>
          <p:cNvSpPr txBox="1"/>
          <p:nvPr/>
        </p:nvSpPr>
        <p:spPr>
          <a:xfrm>
            <a:off x="4915171" y="3806698"/>
            <a:ext cx="10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F63BDE7-D03D-534E-84BF-DA8C5CDBC983}"/>
              </a:ext>
            </a:extLst>
          </p:cNvPr>
          <p:cNvSpPr/>
          <p:nvPr/>
        </p:nvSpPr>
        <p:spPr>
          <a:xfrm>
            <a:off x="3417779" y="3460137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CBCDE0E-EC4C-224E-B17A-B7DAA9EDF283}"/>
              </a:ext>
            </a:extLst>
          </p:cNvPr>
          <p:cNvSpPr/>
          <p:nvPr/>
        </p:nvSpPr>
        <p:spPr>
          <a:xfrm>
            <a:off x="3335514" y="3948610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arallelogram 124">
            <a:extLst>
              <a:ext uri="{FF2B5EF4-FFF2-40B4-BE49-F238E27FC236}">
                <a16:creationId xmlns:a16="http://schemas.microsoft.com/office/drawing/2014/main" id="{14034BCD-C98C-C54A-BF0C-89294E743998}"/>
              </a:ext>
            </a:extLst>
          </p:cNvPr>
          <p:cNvSpPr/>
          <p:nvPr/>
        </p:nvSpPr>
        <p:spPr>
          <a:xfrm>
            <a:off x="4624889" y="4394906"/>
            <a:ext cx="639787" cy="1697113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FF743C4-2003-B547-9CAF-1E70AD71766A}"/>
              </a:ext>
            </a:extLst>
          </p:cNvPr>
          <p:cNvSpPr/>
          <p:nvPr/>
        </p:nvSpPr>
        <p:spPr>
          <a:xfrm>
            <a:off x="4968112" y="4865943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B26CE26-50CB-C841-BF26-9352DCC5FB71}"/>
              </a:ext>
            </a:extLst>
          </p:cNvPr>
          <p:cNvSpPr/>
          <p:nvPr/>
        </p:nvSpPr>
        <p:spPr>
          <a:xfrm>
            <a:off x="4885847" y="5354416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EDC7F9B-618A-AB48-A0CB-B4501B3A4224}"/>
              </a:ext>
            </a:extLst>
          </p:cNvPr>
          <p:cNvSpPr txBox="1"/>
          <p:nvPr/>
        </p:nvSpPr>
        <p:spPr>
          <a:xfrm>
            <a:off x="3451139" y="4963682"/>
            <a:ext cx="12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RoI</a:t>
            </a:r>
            <a:r>
              <a:rPr lang="en-US" dirty="0"/>
              <a:t> Pooling Layer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AA3981E-0303-2C4B-8115-65615316621B}"/>
              </a:ext>
            </a:extLst>
          </p:cNvPr>
          <p:cNvSpPr txBox="1"/>
          <p:nvPr/>
        </p:nvSpPr>
        <p:spPr>
          <a:xfrm>
            <a:off x="3565677" y="6121240"/>
            <a:ext cx="199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Create Proposed Regions</a:t>
            </a:r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CC613C21-AAFD-564E-B1B1-70665A37D124}"/>
              </a:ext>
            </a:extLst>
          </p:cNvPr>
          <p:cNvSpPr/>
          <p:nvPr/>
        </p:nvSpPr>
        <p:spPr>
          <a:xfrm>
            <a:off x="4902418" y="4787938"/>
            <a:ext cx="159966" cy="276108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E1CC73C5-6F0D-0E44-9E14-20DFA1075C3D}"/>
              </a:ext>
            </a:extLst>
          </p:cNvPr>
          <p:cNvSpPr/>
          <p:nvPr/>
        </p:nvSpPr>
        <p:spPr>
          <a:xfrm>
            <a:off x="4823811" y="5286848"/>
            <a:ext cx="159966" cy="276108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C9A4D54-24E1-C84C-A27B-7E89AA3C8C73}"/>
              </a:ext>
            </a:extLst>
          </p:cNvPr>
          <p:cNvCxnSpPr>
            <a:cxnSpLocks/>
          </p:cNvCxnSpPr>
          <p:nvPr/>
        </p:nvCxnSpPr>
        <p:spPr>
          <a:xfrm>
            <a:off x="5242293" y="5286848"/>
            <a:ext cx="534742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7805273-B49D-B041-B8F5-B52A20D718AB}"/>
              </a:ext>
            </a:extLst>
          </p:cNvPr>
          <p:cNvSpPr txBox="1"/>
          <p:nvPr/>
        </p:nvSpPr>
        <p:spPr>
          <a:xfrm>
            <a:off x="5750779" y="6149918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Classify Regions</a:t>
            </a:r>
          </a:p>
        </p:txBody>
      </p:sp>
    </p:spTree>
    <p:extLst>
      <p:ext uri="{BB962C8B-B14F-4D97-AF65-F5344CB8AC3E}">
        <p14:creationId xmlns:p14="http://schemas.microsoft.com/office/powerpoint/2010/main" val="1999418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5B5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Approaches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Single-Shot Detector (SSD)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Pros: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Direct</a:t>
            </a:r>
            <a:r>
              <a:rPr lang="en-US" dirty="0">
                <a:solidFill>
                  <a:srgbClr val="FFFFFF"/>
                </a:solidFill>
              </a:rPr>
              <a:t> detection</a:t>
            </a:r>
            <a:endParaRPr lang="en-US" u="sng" dirty="0">
              <a:solidFill>
                <a:srgbClr val="FFFFFF"/>
              </a:solidFill>
            </a:endParaRP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Very fast</a:t>
            </a:r>
            <a:r>
              <a:rPr lang="en-US" dirty="0">
                <a:solidFill>
                  <a:srgbClr val="FFFFFF"/>
                </a:solidFill>
              </a:rPr>
              <a:t> detection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Designed for real-time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Reduced</a:t>
            </a:r>
            <a:r>
              <a:rPr lang="en-US" dirty="0">
                <a:solidFill>
                  <a:srgbClr val="FFFFFF"/>
                </a:solidFill>
              </a:rPr>
              <a:t> training time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Cons: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Accuracy drops for smaller objects</a:t>
            </a:r>
          </a:p>
          <a:p>
            <a:pPr lvl="2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7" name="Picture 36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A85D8945-DB3C-8841-AFF3-3FF6D3017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163" b="20582"/>
          <a:stretch/>
        </p:blipFill>
        <p:spPr>
          <a:xfrm>
            <a:off x="737942" y="3499031"/>
            <a:ext cx="1573740" cy="17610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0D15B74-B803-3E48-BD53-77927FE3063A}"/>
              </a:ext>
            </a:extLst>
          </p:cNvPr>
          <p:cNvSpPr txBox="1"/>
          <p:nvPr/>
        </p:nvSpPr>
        <p:spPr>
          <a:xfrm>
            <a:off x="1068597" y="5260095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Input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4BCBE82-16DE-E34B-8A4A-3AE516D386D2}"/>
              </a:ext>
            </a:extLst>
          </p:cNvPr>
          <p:cNvSpPr/>
          <p:nvPr/>
        </p:nvSpPr>
        <p:spPr>
          <a:xfrm>
            <a:off x="5126006" y="3990360"/>
            <a:ext cx="1299531" cy="770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2D7A41-5342-8E4E-A025-41DF6AA14AB0}"/>
              </a:ext>
            </a:extLst>
          </p:cNvPr>
          <p:cNvSpPr txBox="1"/>
          <p:nvPr/>
        </p:nvSpPr>
        <p:spPr>
          <a:xfrm>
            <a:off x="2160426" y="5252570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Compute CNN Features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A1B1DB-452B-3A4F-9E7D-DE2783207A52}"/>
              </a:ext>
            </a:extLst>
          </p:cNvPr>
          <p:cNvSpPr txBox="1"/>
          <p:nvPr/>
        </p:nvSpPr>
        <p:spPr>
          <a:xfrm>
            <a:off x="5010163" y="3340463"/>
            <a:ext cx="153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Detection Generator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CF7ACD-3D76-0340-AFFE-0679276AA335}"/>
              </a:ext>
            </a:extLst>
          </p:cNvPr>
          <p:cNvSpPr/>
          <p:nvPr/>
        </p:nvSpPr>
        <p:spPr>
          <a:xfrm>
            <a:off x="2670172" y="4057179"/>
            <a:ext cx="748097" cy="713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7D34B2-A584-824C-B334-C6DC757F2FBB}"/>
              </a:ext>
            </a:extLst>
          </p:cNvPr>
          <p:cNvCxnSpPr>
            <a:cxnSpLocks/>
          </p:cNvCxnSpPr>
          <p:nvPr/>
        </p:nvCxnSpPr>
        <p:spPr>
          <a:xfrm>
            <a:off x="3438307" y="4435063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4FD2A25-9CD3-714A-8AA0-E8B8BF8A45D3}"/>
              </a:ext>
            </a:extLst>
          </p:cNvPr>
          <p:cNvCxnSpPr>
            <a:cxnSpLocks/>
          </p:cNvCxnSpPr>
          <p:nvPr/>
        </p:nvCxnSpPr>
        <p:spPr>
          <a:xfrm>
            <a:off x="2340557" y="4429784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9920A7EE-1A4A-0A42-9737-E16BFF6C5A8C}"/>
              </a:ext>
            </a:extLst>
          </p:cNvPr>
          <p:cNvSpPr/>
          <p:nvPr/>
        </p:nvSpPr>
        <p:spPr>
          <a:xfrm>
            <a:off x="3678026" y="3556991"/>
            <a:ext cx="639787" cy="1697113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E7633A-DC10-5141-BD41-FE79B5FD020F}"/>
              </a:ext>
            </a:extLst>
          </p:cNvPr>
          <p:cNvSpPr txBox="1"/>
          <p:nvPr/>
        </p:nvSpPr>
        <p:spPr>
          <a:xfrm>
            <a:off x="3070348" y="2924760"/>
            <a:ext cx="159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map of image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2FD1F8A-3F69-5D4D-B188-80DC4B471E85}"/>
              </a:ext>
            </a:extLst>
          </p:cNvPr>
          <p:cNvSpPr/>
          <p:nvPr/>
        </p:nvSpPr>
        <p:spPr>
          <a:xfrm>
            <a:off x="4021249" y="4028028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EC4030-C45F-4946-866B-F175649747C9}"/>
              </a:ext>
            </a:extLst>
          </p:cNvPr>
          <p:cNvSpPr/>
          <p:nvPr/>
        </p:nvSpPr>
        <p:spPr>
          <a:xfrm>
            <a:off x="3938984" y="4516501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B48940-8470-1348-A59D-33360A77E3C7}"/>
              </a:ext>
            </a:extLst>
          </p:cNvPr>
          <p:cNvSpPr txBox="1"/>
          <p:nvPr/>
        </p:nvSpPr>
        <p:spPr>
          <a:xfrm>
            <a:off x="4941208" y="4800099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Locate &amp; Classify Object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9E0E3-3B0C-2B47-B88E-6C3C38C5A774}"/>
              </a:ext>
            </a:extLst>
          </p:cNvPr>
          <p:cNvCxnSpPr>
            <a:cxnSpLocks/>
          </p:cNvCxnSpPr>
          <p:nvPr/>
        </p:nvCxnSpPr>
        <p:spPr>
          <a:xfrm>
            <a:off x="4317813" y="4429784"/>
            <a:ext cx="692350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049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Model: SSD Approach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transfer convolutional neural network for fault diagnosis based on ResNet-50  | SpringerLink">
            <a:extLst>
              <a:ext uri="{FF2B5EF4-FFF2-40B4-BE49-F238E27FC236}">
                <a16:creationId xmlns:a16="http://schemas.microsoft.com/office/drawing/2014/main" id="{A37A38A9-9DA2-C546-BC1B-81C9FDAE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744" y="3274672"/>
            <a:ext cx="6579910" cy="24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Our model utilizes the saved weights of a pre-trained </a:t>
            </a:r>
            <a:r>
              <a:rPr lang="en-US" sz="2000" dirty="0" err="1">
                <a:solidFill>
                  <a:srgbClr val="FFFFFF"/>
                </a:solidFill>
              </a:rPr>
              <a:t>Retinanet</a:t>
            </a:r>
            <a:r>
              <a:rPr lang="en-US" sz="2000" dirty="0">
                <a:solidFill>
                  <a:srgbClr val="FFFFFF"/>
                </a:solidFill>
              </a:rPr>
              <a:t> Object Detection model (SSD with Resnet 50 v1) to train our customized model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Utilizes technique known as transfer learning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model was trained for 25000 steps (2000 warm-up steps)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Total training took roughly half a day with GPU from Google </a:t>
            </a:r>
            <a:r>
              <a:rPr lang="en-US" sz="2000" dirty="0" err="1">
                <a:solidFill>
                  <a:srgbClr val="FFFFFF"/>
                </a:solidFill>
              </a:rPr>
              <a:t>Colab</a:t>
            </a:r>
            <a:r>
              <a:rPr lang="en-US" sz="2000" dirty="0">
                <a:solidFill>
                  <a:srgbClr val="FFFFFF"/>
                </a:solidFill>
              </a:rPr>
              <a:t> Pro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63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0D530-6FB1-1446-B32A-B21D4EA8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E0610CD-75BC-6747-B85D-E66ACC098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4678" y="980942"/>
            <a:ext cx="6436548" cy="52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8B99C-76F1-5749-BC42-F09998F54CE5}"/>
              </a:ext>
            </a:extLst>
          </p:cNvPr>
          <p:cNvSpPr txBox="1"/>
          <p:nvPr/>
        </p:nvSpPr>
        <p:spPr>
          <a:xfrm>
            <a:off x="6096001" y="529390"/>
            <a:ext cx="234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scores: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FCA82-AC62-F249-A383-68646627EAE5}"/>
              </a:ext>
            </a:extLst>
          </p:cNvPr>
          <p:cNvSpPr txBox="1"/>
          <p:nvPr/>
        </p:nvSpPr>
        <p:spPr>
          <a:xfrm>
            <a:off x="9144000" y="529390"/>
            <a:ext cx="234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scores: </a:t>
            </a: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201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353184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0D530-6FB1-1446-B32A-B21D4EA8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882679"/>
            <a:ext cx="3361677" cy="26629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Validation Set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145670"/>
            <a:ext cx="2391411" cy="226210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100" name="Picture 4" descr="A sign with a bicycle on it&#10;&#10;Description automatically generated with low confidence">
            <a:extLst>
              <a:ext uri="{FF2B5EF4-FFF2-40B4-BE49-F238E27FC236}">
                <a16:creationId xmlns:a16="http://schemas.microsoft.com/office/drawing/2014/main" id="{78419FB9-7300-924F-A967-4FBEF95A2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8" r="-1" b="-1"/>
          <a:stretch/>
        </p:blipFill>
        <p:spPr bwMode="auto">
          <a:xfrm>
            <a:off x="4517534" y="450220"/>
            <a:ext cx="3514740" cy="353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0850BA3-32EA-6848-ABD7-0AB5770C5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6" r="-2" b="2031"/>
          <a:stretch/>
        </p:blipFill>
        <p:spPr bwMode="auto">
          <a:xfrm>
            <a:off x="8193024" y="448056"/>
            <a:ext cx="3520440" cy="353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8353" y="4146797"/>
            <a:ext cx="1351062" cy="1060960"/>
          </a:xfrm>
          <a:prstGeom prst="rect">
            <a:avLst/>
          </a:prstGeom>
          <a:solidFill>
            <a:srgbClr val="65848B">
              <a:alpha val="20000"/>
            </a:srgbClr>
          </a:solidFill>
          <a:ln w="25400">
            <a:solidFill>
              <a:srgbClr val="65848B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5350513"/>
            <a:ext cx="1351062" cy="1060960"/>
          </a:xfrm>
          <a:prstGeom prst="rect">
            <a:avLst/>
          </a:prstGeom>
          <a:solidFill>
            <a:srgbClr val="65848B"/>
          </a:solidFill>
          <a:ln w="25400">
            <a:solidFill>
              <a:srgbClr val="658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FB67FF2F-6532-2942-9AFC-7A162381B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2" r="-2" b="24963"/>
          <a:stretch/>
        </p:blipFill>
        <p:spPr bwMode="auto">
          <a:xfrm>
            <a:off x="4514870" y="4140329"/>
            <a:ext cx="3517403" cy="226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street sign on the side of a road&#10;&#10;Description automatically generated with low confidence">
            <a:extLst>
              <a:ext uri="{FF2B5EF4-FFF2-40B4-BE49-F238E27FC236}">
                <a16:creationId xmlns:a16="http://schemas.microsoft.com/office/drawing/2014/main" id="{987E63D1-F889-9B45-B469-31383BAB7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7" r="-2" b="7798"/>
          <a:stretch/>
        </p:blipFill>
        <p:spPr bwMode="auto">
          <a:xfrm>
            <a:off x="8190524" y="4140327"/>
            <a:ext cx="3517403" cy="22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1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FDAED-E965-FA4A-BDE0-DA80FDA1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Performance (Validation 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4DF4-1EB1-F944-ADF3-067A053B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static images, the model perform well for large objects, and less so for small objects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Model Precision">
            <a:extLst>
              <a:ext uri="{FF2B5EF4-FFF2-40B4-BE49-F238E27FC236}">
                <a16:creationId xmlns:a16="http://schemas.microsoft.com/office/drawing/2014/main" id="{F3B75E61-6D54-8B47-A4B5-F3FBA126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3"/>
          <a:stretch/>
        </p:blipFill>
        <p:spPr bwMode="auto">
          <a:xfrm>
            <a:off x="4926899" y="801377"/>
            <a:ext cx="3550884" cy="57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F4C69A1-F94F-7C41-899F-F697D0947360}"/>
              </a:ext>
            </a:extLst>
          </p:cNvPr>
          <p:cNvGrpSpPr/>
          <p:nvPr/>
        </p:nvGrpSpPr>
        <p:grpSpPr>
          <a:xfrm>
            <a:off x="8477783" y="801377"/>
            <a:ext cx="3550884" cy="5724168"/>
            <a:chOff x="6096000" y="43657"/>
            <a:chExt cx="4263537" cy="6814343"/>
          </a:xfrm>
        </p:grpSpPr>
        <p:pic>
          <p:nvPicPr>
            <p:cNvPr id="14" name="Picture 13" descr="Model Recall">
              <a:extLst>
                <a:ext uri="{FF2B5EF4-FFF2-40B4-BE49-F238E27FC236}">
                  <a16:creationId xmlns:a16="http://schemas.microsoft.com/office/drawing/2014/main" id="{6A3C0011-D27E-5B4D-8D43-9E2172B97B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 t="50000"/>
            <a:stretch/>
          </p:blipFill>
          <p:spPr bwMode="auto">
            <a:xfrm>
              <a:off x="6096000" y="43657"/>
              <a:ext cx="4263537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Model Recall 2">
              <a:extLst>
                <a:ext uri="{FF2B5EF4-FFF2-40B4-BE49-F238E27FC236}">
                  <a16:creationId xmlns:a16="http://schemas.microsoft.com/office/drawing/2014/main" id="{5CB67552-CE18-594D-96D1-96C5E31A6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/>
            <a:stretch/>
          </p:blipFill>
          <p:spPr bwMode="auto">
            <a:xfrm>
              <a:off x="6096000" y="3469062"/>
              <a:ext cx="4263537" cy="3388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3891082-7FFD-2746-94B0-A71F49CA7BD3}"/>
              </a:ext>
            </a:extLst>
          </p:cNvPr>
          <p:cNvSpPr txBox="1"/>
          <p:nvPr/>
        </p:nvSpPr>
        <p:spPr>
          <a:xfrm>
            <a:off x="6185917" y="28846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90EA1D-A184-4340-9B4A-F04DD4384C6D}"/>
              </a:ext>
            </a:extLst>
          </p:cNvPr>
          <p:cNvSpPr txBox="1"/>
          <p:nvPr/>
        </p:nvSpPr>
        <p:spPr>
          <a:xfrm>
            <a:off x="9886554" y="288465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D4046A-CB12-9944-8ED4-BDC22E1E7A2E}"/>
              </a:ext>
            </a:extLst>
          </p:cNvPr>
          <p:cNvCxnSpPr/>
          <p:nvPr/>
        </p:nvCxnSpPr>
        <p:spPr>
          <a:xfrm flipH="1">
            <a:off x="5521569" y="4302369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AD6E0C-A028-5143-92D4-E63495D77E64}"/>
              </a:ext>
            </a:extLst>
          </p:cNvPr>
          <p:cNvCxnSpPr/>
          <p:nvPr/>
        </p:nvCxnSpPr>
        <p:spPr>
          <a:xfrm flipH="1">
            <a:off x="5521569" y="1429043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AB87CB-DFE5-E941-96B0-C50ACEE3E7A5}"/>
              </a:ext>
            </a:extLst>
          </p:cNvPr>
          <p:cNvCxnSpPr/>
          <p:nvPr/>
        </p:nvCxnSpPr>
        <p:spPr>
          <a:xfrm flipH="1">
            <a:off x="9085385" y="1452489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F8AC19-089F-754C-9FCF-56B735486845}"/>
              </a:ext>
            </a:extLst>
          </p:cNvPr>
          <p:cNvCxnSpPr/>
          <p:nvPr/>
        </p:nvCxnSpPr>
        <p:spPr>
          <a:xfrm flipH="1">
            <a:off x="9073661" y="4207413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3C4FD08-89A5-5749-8C17-33BB750B49CD}"/>
              </a:ext>
            </a:extLst>
          </p:cNvPr>
          <p:cNvSpPr txBox="1"/>
          <p:nvPr/>
        </p:nvSpPr>
        <p:spPr>
          <a:xfrm>
            <a:off x="7218764" y="154046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0.94 - 0.95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1913B-52AE-D846-85EE-F921D959284F}"/>
              </a:ext>
            </a:extLst>
          </p:cNvPr>
          <p:cNvSpPr txBox="1"/>
          <p:nvPr/>
        </p:nvSpPr>
        <p:spPr>
          <a:xfrm>
            <a:off x="11342098" y="15404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B211E1-FC0F-3548-BD3C-530155859EB9}"/>
              </a:ext>
            </a:extLst>
          </p:cNvPr>
          <p:cNvSpPr txBox="1"/>
          <p:nvPr/>
        </p:nvSpPr>
        <p:spPr>
          <a:xfrm>
            <a:off x="7511312" y="442088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DEF0B8-4E88-A94D-ABF3-EFABE45076FD}"/>
              </a:ext>
            </a:extLst>
          </p:cNvPr>
          <p:cNvSpPr txBox="1"/>
          <p:nvPr/>
        </p:nvSpPr>
        <p:spPr>
          <a:xfrm>
            <a:off x="10619896" y="432989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0.63 - 0.64</a:t>
            </a:r>
          </a:p>
        </p:txBody>
      </p:sp>
    </p:spTree>
    <p:extLst>
      <p:ext uri="{BB962C8B-B14F-4D97-AF65-F5344CB8AC3E}">
        <p14:creationId xmlns:p14="http://schemas.microsoft.com/office/powerpoint/2010/main" val="250757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97128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4224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75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88D6F-EF5D-474A-961F-400E75AB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Video Test and Conclusions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_results_compressed.mp4" descr="video_results_compressed.mp4">
            <a:hlinkClick r:id="" action="ppaction://media"/>
            <a:extLst>
              <a:ext uri="{FF2B5EF4-FFF2-40B4-BE49-F238E27FC236}">
                <a16:creationId xmlns:a16="http://schemas.microsoft.com/office/drawing/2014/main" id="{A76168B6-D3E2-2246-A9EA-DAE37F3C3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441" y="2660287"/>
            <a:ext cx="4862516" cy="36468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FAA2F8-9751-4DBB-A27F-07424E629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model was able to detect objects on video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Apparent issues: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Detection for yield is spotty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Cars are mistaken for </a:t>
            </a:r>
            <a:r>
              <a:rPr lang="en-US" sz="1600" dirty="0" err="1">
                <a:solidFill>
                  <a:srgbClr val="FFFFFF"/>
                </a:solidFill>
              </a:rPr>
              <a:t>trafficlights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Certain road signs can only be detected close up</a:t>
            </a:r>
          </a:p>
        </p:txBody>
      </p:sp>
    </p:spTree>
    <p:extLst>
      <p:ext uri="{BB962C8B-B14F-4D97-AF65-F5344CB8AC3E}">
        <p14:creationId xmlns:p14="http://schemas.microsoft.com/office/powerpoint/2010/main" val="1913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1"/>
            <a:ext cx="4111931" cy="5957175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FC39D-12C4-1443-8985-40C3477A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1999"/>
            <a:ext cx="3511188" cy="5368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Potential Improvements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7274" y="446007"/>
            <a:ext cx="4676305" cy="595717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A606-B254-004C-AEAC-5EA24A61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623" y="762000"/>
            <a:ext cx="4042310" cy="53684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Include more size variation for labels</a:t>
            </a:r>
          </a:p>
          <a:p>
            <a:r>
              <a:rPr lang="en-US" sz="2400" dirty="0"/>
              <a:t>Include more images of labels in traffic settings</a:t>
            </a:r>
          </a:p>
          <a:p>
            <a:r>
              <a:rPr lang="en-US" sz="2400" dirty="0"/>
              <a:t>Increased sample size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5BD09B-BC3A-45C0-AF8E-950F364CD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488" y="448056"/>
            <a:ext cx="2103120" cy="2907792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6862" y="3494844"/>
            <a:ext cx="2104001" cy="290779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58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0C9D8-F76A-0F42-8577-F00863B1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987B4-2BCE-B746-8752-D39577E5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kern="1200" dirty="0">
                <a:latin typeface="+mn-lt"/>
                <a:ea typeface="+mn-ea"/>
                <a:cs typeface="+mn-cs"/>
              </a:rPr>
              <a:t>Questions?</a:t>
            </a:r>
          </a:p>
          <a:p>
            <a:r>
              <a:rPr lang="en-US" sz="2700" dirty="0"/>
              <a:t>Capstone link: https://</a:t>
            </a:r>
            <a:r>
              <a:rPr lang="en-US" sz="2700" dirty="0" err="1"/>
              <a:t>github.com</a:t>
            </a:r>
            <a:r>
              <a:rPr lang="en-US" sz="2700" dirty="0"/>
              <a:t>/</a:t>
            </a:r>
            <a:r>
              <a:rPr lang="en-US" sz="2700" dirty="0" err="1"/>
              <a:t>leekahung</a:t>
            </a:r>
            <a:r>
              <a:rPr lang="en-US" sz="2700" dirty="0"/>
              <a:t>/</a:t>
            </a:r>
            <a:r>
              <a:rPr lang="en-US" sz="2700" dirty="0" err="1"/>
              <a:t>object_detector_roadsigns</a:t>
            </a:r>
            <a:endParaRPr lang="en-US" sz="2700" dirty="0"/>
          </a:p>
          <a:p>
            <a:r>
              <a:rPr lang="en-US" sz="2700" kern="1200" dirty="0">
                <a:latin typeface="+mn-lt"/>
                <a:ea typeface="+mn-ea"/>
                <a:cs typeface="+mn-cs"/>
              </a:rPr>
              <a:t>Profile</a:t>
            </a:r>
          </a:p>
          <a:p>
            <a:pPr lvl="1"/>
            <a:r>
              <a:rPr lang="en-US" sz="2300" dirty="0"/>
              <a:t>LinkedIn: https://</a:t>
            </a:r>
            <a:r>
              <a:rPr lang="en-US" sz="2300" dirty="0" err="1"/>
              <a:t>www.linkedin.com</a:t>
            </a:r>
            <a:r>
              <a:rPr lang="en-US" sz="2300" dirty="0"/>
              <a:t>/in/ka-hung-lee-090634a7/</a:t>
            </a:r>
          </a:p>
          <a:p>
            <a:pPr lvl="1"/>
            <a:r>
              <a:rPr lang="en-US" sz="2300" dirty="0"/>
              <a:t>GitHub: https://</a:t>
            </a:r>
            <a:r>
              <a:rPr lang="en-US" sz="2300" dirty="0" err="1"/>
              <a:t>github.com</a:t>
            </a:r>
            <a:r>
              <a:rPr lang="en-US" sz="2300" dirty="0"/>
              <a:t>/</a:t>
            </a:r>
            <a:r>
              <a:rPr lang="en-US" sz="2300" dirty="0" err="1"/>
              <a:t>leekahung</a:t>
            </a:r>
            <a:endParaRPr lang="en-US" sz="2300" dirty="0"/>
          </a:p>
          <a:p>
            <a:pPr lvl="1"/>
            <a:r>
              <a:rPr lang="en-US" sz="2300" dirty="0"/>
              <a:t>Google Scholar: https://</a:t>
            </a:r>
            <a:r>
              <a:rPr lang="en-US" sz="2300" dirty="0" err="1"/>
              <a:t>scholar.google.com</a:t>
            </a:r>
            <a:r>
              <a:rPr lang="en-US" sz="2300" dirty="0"/>
              <a:t>/</a:t>
            </a:r>
            <a:r>
              <a:rPr lang="en-US" sz="2300" dirty="0" err="1"/>
              <a:t>citations?user</a:t>
            </a:r>
            <a:r>
              <a:rPr lang="en-US" sz="2300" dirty="0"/>
              <a:t>=</a:t>
            </a:r>
            <a:r>
              <a:rPr lang="en-US" sz="2300" dirty="0" err="1"/>
              <a:t>VfIHNYIAAAAJ&amp;hl</a:t>
            </a:r>
            <a:r>
              <a:rPr lang="en-US" sz="2300" dirty="0"/>
              <a:t>=</a:t>
            </a:r>
            <a:r>
              <a:rPr lang="en-US" sz="2300" dirty="0" err="1"/>
              <a:t>en</a:t>
            </a:r>
            <a:endParaRPr lang="en-US" sz="2300" dirty="0"/>
          </a:p>
          <a:p>
            <a:endParaRPr lang="en-US" sz="27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08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3158-3EAA-A743-A276-24484D9B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Where is that sign?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E3E63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67914BF7-8AC0-D549-9B0E-F0BEC65B7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5567" y="2667954"/>
            <a:ext cx="2444734" cy="36352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E3E63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road with trees on the side&#10;&#10;Description automatically generated with medium confidence">
            <a:extLst>
              <a:ext uri="{FF2B5EF4-FFF2-40B4-BE49-F238E27FC236}">
                <a16:creationId xmlns:a16="http://schemas.microsoft.com/office/drawing/2014/main" id="{37BCB4A8-D357-384E-AB63-A773C08F9D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6972" t="2514" r="27901" b="11697"/>
          <a:stretch/>
        </p:blipFill>
        <p:spPr>
          <a:xfrm>
            <a:off x="4138970" y="3341223"/>
            <a:ext cx="3067358" cy="22887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2789-9C89-134A-81BE-DE8F10AC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057" y="762983"/>
            <a:ext cx="3515128" cy="533092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However, there could be times when driver wish to: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Locate/Identify specific road signs at ease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Be made aware of upcoming road signs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To solve this problem, we could create a program that could detect specific road signs</a:t>
            </a:r>
          </a:p>
        </p:txBody>
      </p:sp>
    </p:spTree>
    <p:extLst>
      <p:ext uri="{BB962C8B-B14F-4D97-AF65-F5344CB8AC3E}">
        <p14:creationId xmlns:p14="http://schemas.microsoft.com/office/powerpoint/2010/main" val="189746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61636932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309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42965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66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8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F3304-CCF8-1242-92AC-74162EAB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Original Dataset</a:t>
            </a:r>
          </a:p>
        </p:txBody>
      </p:sp>
      <p:pic>
        <p:nvPicPr>
          <p:cNvPr id="17" name="Picture 16" descr="A picture containing text, light, traffic, outdoor&#10;&#10;Description automatically generated">
            <a:extLst>
              <a:ext uri="{FF2B5EF4-FFF2-40B4-BE49-F238E27FC236}">
                <a16:creationId xmlns:a16="http://schemas.microsoft.com/office/drawing/2014/main" id="{2E414A09-E366-E44C-8CC2-B113FF43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8" r="2060" b="1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51A6583B-4C16-1F44-A3A3-A4D558AE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7" b="18298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13" name="Picture 12" descr="A picture containing text, outdoor, sign, pole&#10;&#10;Description automatically generated">
            <a:extLst>
              <a:ext uri="{FF2B5EF4-FFF2-40B4-BE49-F238E27FC236}">
                <a16:creationId xmlns:a16="http://schemas.microsoft.com/office/drawing/2014/main" id="{8A2B0292-0515-6847-8C1C-63C0E141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82" b="35945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7D46-7440-284E-9934-2D7D8B47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Source: </a:t>
            </a:r>
            <a:r>
              <a:rPr lang="en-US" sz="24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https://www.kaggle.com/andrewmvd/road-sign-detection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877 images with 4 classes (</a:t>
            </a:r>
            <a:r>
              <a:rPr lang="en-US" sz="2400" dirty="0" err="1">
                <a:solidFill>
                  <a:srgbClr val="FFFFFF"/>
                </a:solidFill>
              </a:rPr>
              <a:t>trafficlight</a:t>
            </a:r>
            <a:r>
              <a:rPr lang="en-US" sz="2400" dirty="0">
                <a:solidFill>
                  <a:srgbClr val="FFFFFF"/>
                </a:solidFill>
              </a:rPr>
              <a:t>, stop, </a:t>
            </a:r>
            <a:r>
              <a:rPr lang="en-US" sz="2400" dirty="0" err="1">
                <a:solidFill>
                  <a:srgbClr val="FFFFFF"/>
                </a:solidFill>
              </a:rPr>
              <a:t>speedlimit</a:t>
            </a:r>
            <a:r>
              <a:rPr lang="en-US" sz="2400" dirty="0">
                <a:solidFill>
                  <a:srgbClr val="FFFFFF"/>
                </a:solidFill>
              </a:rPr>
              <a:t>, crosswalk)</a:t>
            </a:r>
          </a:p>
        </p:txBody>
      </p:sp>
    </p:spTree>
    <p:extLst>
      <p:ext uri="{BB962C8B-B14F-4D97-AF65-F5344CB8AC3E}">
        <p14:creationId xmlns:p14="http://schemas.microsoft.com/office/powerpoint/2010/main" val="349452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64226"/>
              </p:ext>
            </p:extLst>
          </p:nvPr>
        </p:nvGraphicFramePr>
        <p:xfrm>
          <a:off x="2151756" y="2904565"/>
          <a:ext cx="7888488" cy="27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1961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4908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4667729" y="3129928"/>
            <a:ext cx="994878" cy="86511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17" y="3048385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50" t="36500" r="24250" b="37394"/>
          <a:stretch/>
        </p:blipFill>
        <p:spPr>
          <a:xfrm>
            <a:off x="6641814" y="3046168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1" t="13772" r="20163" b="24458"/>
          <a:stretch/>
        </p:blipFill>
        <p:spPr>
          <a:xfrm>
            <a:off x="8438475" y="3046168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Original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2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0040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955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8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F3304-CCF8-1242-92AC-74162EAB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Preprocessing Data</a:t>
            </a:r>
          </a:p>
        </p:txBody>
      </p:sp>
      <p:pic>
        <p:nvPicPr>
          <p:cNvPr id="17" name="Picture 16" descr="A picture containing text, light, traffic, outdoor&#10;&#10;Description automatically generated">
            <a:extLst>
              <a:ext uri="{FF2B5EF4-FFF2-40B4-BE49-F238E27FC236}">
                <a16:creationId xmlns:a16="http://schemas.microsoft.com/office/drawing/2014/main" id="{2E414A09-E366-E44C-8CC2-B113FF43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8" r="2060" b="1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51A6583B-4C16-1F44-A3A3-A4D558AE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7" b="18298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13" name="Picture 12" descr="A picture containing text, outdoor, sign, pole&#10;&#10;Description automatically generated">
            <a:extLst>
              <a:ext uri="{FF2B5EF4-FFF2-40B4-BE49-F238E27FC236}">
                <a16:creationId xmlns:a16="http://schemas.microsoft.com/office/drawing/2014/main" id="{8A2B0292-0515-6847-8C1C-63C0E141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82" b="35945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7D46-7440-284E-9934-2D7D8B47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Although the dataset already came with “ground-truths”, they need to be verified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All labels/annotations were checked using </a:t>
            </a:r>
            <a:r>
              <a:rPr lang="en-US" sz="2400" dirty="0" err="1">
                <a:solidFill>
                  <a:srgbClr val="FFFFFF"/>
                </a:solidFill>
              </a:rPr>
              <a:t>LabelImg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32BE6A-22F5-DA45-83B3-AC827DD24559}"/>
              </a:ext>
            </a:extLst>
          </p:cNvPr>
          <p:cNvSpPr/>
          <p:nvPr/>
        </p:nvSpPr>
        <p:spPr>
          <a:xfrm>
            <a:off x="1280161" y="2849879"/>
            <a:ext cx="1493520" cy="3679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FA719-584D-5341-92E5-2FB6CC2CE596}"/>
              </a:ext>
            </a:extLst>
          </p:cNvPr>
          <p:cNvSpPr/>
          <p:nvPr/>
        </p:nvSpPr>
        <p:spPr>
          <a:xfrm>
            <a:off x="5227320" y="2849878"/>
            <a:ext cx="1066800" cy="1143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DA0682-4128-EB46-AFC3-786D91CCE3A7}"/>
              </a:ext>
            </a:extLst>
          </p:cNvPr>
          <p:cNvSpPr/>
          <p:nvPr/>
        </p:nvSpPr>
        <p:spPr>
          <a:xfrm>
            <a:off x="4657820" y="5410200"/>
            <a:ext cx="1179099" cy="1118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6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4483</TotalTime>
  <Words>912</Words>
  <Application>Microsoft Macintosh PowerPoint</Application>
  <PresentationFormat>Widescreen</PresentationFormat>
  <Paragraphs>277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Tw Cen MT</vt:lpstr>
      <vt:lpstr>Office Theme</vt:lpstr>
      <vt:lpstr>Object Detector for Road Signs</vt:lpstr>
      <vt:lpstr>Motivation</vt:lpstr>
      <vt:lpstr>Where is that sign?</vt:lpstr>
      <vt:lpstr>Project Plan</vt:lpstr>
      <vt:lpstr>Project Plan</vt:lpstr>
      <vt:lpstr>Original Dataset</vt:lpstr>
      <vt:lpstr>Number of Labels</vt:lpstr>
      <vt:lpstr>Project Plan</vt:lpstr>
      <vt:lpstr>Preprocessing Data</vt:lpstr>
      <vt:lpstr>LabelImg</vt:lpstr>
      <vt:lpstr>Number of Labels</vt:lpstr>
      <vt:lpstr>Additional Data and Augmentation</vt:lpstr>
      <vt:lpstr>Number of Labels</vt:lpstr>
      <vt:lpstr>Number of Labels</vt:lpstr>
      <vt:lpstr>Project Plan</vt:lpstr>
      <vt:lpstr>What this entails?</vt:lpstr>
      <vt:lpstr>What this entails?</vt:lpstr>
      <vt:lpstr>PowerPoint Presentation</vt:lpstr>
      <vt:lpstr>Common Approaches</vt:lpstr>
      <vt:lpstr>Common Approaches</vt:lpstr>
      <vt:lpstr>Common Approaches</vt:lpstr>
      <vt:lpstr>Our Model: SSD Approach</vt:lpstr>
      <vt:lpstr>Model Evaluation</vt:lpstr>
      <vt:lpstr>Validation Set</vt:lpstr>
      <vt:lpstr>Model Performance (Validation Set)</vt:lpstr>
      <vt:lpstr>Project Plan</vt:lpstr>
      <vt:lpstr>Video Test and Conclusions</vt:lpstr>
      <vt:lpstr>Potential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Detector for Road Signs</dc:title>
  <dc:creator>Lee, Ka Hung</dc:creator>
  <cp:lastModifiedBy>Lee, Ka Hung</cp:lastModifiedBy>
  <cp:revision>18</cp:revision>
  <dcterms:created xsi:type="dcterms:W3CDTF">2021-10-18T22:16:32Z</dcterms:created>
  <dcterms:modified xsi:type="dcterms:W3CDTF">2021-11-11T22:25:39Z</dcterms:modified>
</cp:coreProperties>
</file>